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4" d="100"/>
          <a:sy n="74" d="100"/>
        </p:scale>
        <p:origin x="8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68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hyperlink" Target="https://github.com/AnupamKNN/NetflixDataAnalysis-Python/blob/main/Netflix%20Data%20Analysis.ipynb" TargetMode="External"/><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19983" y="644604"/>
            <a:ext cx="7504033" cy="4041458"/>
          </a:xfrm>
          <a:prstGeom prst="rect">
            <a:avLst/>
          </a:prstGeom>
          <a:noFill/>
          <a:ln/>
        </p:spPr>
        <p:txBody>
          <a:bodyPr wrap="square" rtlCol="0" anchor="t"/>
          <a:lstStyle/>
          <a:p>
            <a:pPr marL="0" indent="0">
              <a:lnSpc>
                <a:spcPts val="7956"/>
              </a:lnSpc>
              <a:buNone/>
            </a:pPr>
            <a:r>
              <a:rPr lang="en-US" sz="6365" dirty="0">
                <a:solidFill>
                  <a:srgbClr val="AE8625"/>
                </a:solidFill>
                <a:latin typeface="Prata" pitchFamily="34" charset="0"/>
                <a:ea typeface="Prata" pitchFamily="34" charset="-122"/>
                <a:cs typeface="Prata" pitchFamily="34" charset="-120"/>
              </a:rPr>
              <a:t>Comprehensive Analysis of Netflix TV Shows and Movies Dataset</a:t>
            </a:r>
            <a:endParaRPr lang="en-US" sz="6365" dirty="0"/>
          </a:p>
        </p:txBody>
      </p:sp>
      <p:sp>
        <p:nvSpPr>
          <p:cNvPr id="6" name="Text 2"/>
          <p:cNvSpPr/>
          <p:nvPr/>
        </p:nvSpPr>
        <p:spPr>
          <a:xfrm>
            <a:off x="819983" y="5037415"/>
            <a:ext cx="7504033" cy="1874044"/>
          </a:xfrm>
          <a:prstGeom prst="rect">
            <a:avLst/>
          </a:prstGeom>
          <a:noFill/>
          <a:ln/>
        </p:spPr>
        <p:txBody>
          <a:bodyPr wrap="square" rtlCol="0" anchor="t"/>
          <a:lstStyle/>
          <a:p>
            <a:pPr marL="0" indent="0">
              <a:lnSpc>
                <a:spcPts val="2952"/>
              </a:lnSpc>
              <a:buNone/>
            </a:pPr>
            <a:r>
              <a:rPr lang="en-US" sz="1845" dirty="0">
                <a:solidFill>
                  <a:srgbClr val="CFCBBF"/>
                </a:solidFill>
                <a:latin typeface="Raleway" pitchFamily="34" charset="0"/>
                <a:ea typeface="Raleway" pitchFamily="34" charset="-122"/>
                <a:cs typeface="Raleway" pitchFamily="34" charset="-120"/>
              </a:rPr>
              <a:t>This presentation delves into the Netflix dataset, examining trends, insights, and valuable information about the platform's diverse content library. The analysis explores various aspects of the dataset, from content popularity and genre trends to demographic preferences and regional variations.</a:t>
            </a:r>
            <a:endParaRPr lang="en-US" sz="1845" dirty="0"/>
          </a:p>
        </p:txBody>
      </p:sp>
      <p:sp>
        <p:nvSpPr>
          <p:cNvPr id="7" name="Shape 3"/>
          <p:cNvSpPr/>
          <p:nvPr/>
        </p:nvSpPr>
        <p:spPr>
          <a:xfrm>
            <a:off x="819983" y="7192566"/>
            <a:ext cx="374809" cy="374809"/>
          </a:xfrm>
          <a:prstGeom prst="roundRect">
            <a:avLst>
              <a:gd name="adj" fmla="val 24393986"/>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27603" y="7200186"/>
            <a:ext cx="359569" cy="359569"/>
          </a:xfrm>
          <a:prstGeom prst="rect">
            <a:avLst/>
          </a:prstGeom>
        </p:spPr>
      </p:pic>
      <p:sp>
        <p:nvSpPr>
          <p:cNvPr id="9" name="Text 4"/>
          <p:cNvSpPr/>
          <p:nvPr/>
        </p:nvSpPr>
        <p:spPr>
          <a:xfrm>
            <a:off x="1311831" y="7174944"/>
            <a:ext cx="2439710" cy="410051"/>
          </a:xfrm>
          <a:prstGeom prst="rect">
            <a:avLst/>
          </a:prstGeom>
          <a:noFill/>
          <a:ln/>
        </p:spPr>
        <p:txBody>
          <a:bodyPr wrap="none" rtlCol="0" anchor="t"/>
          <a:lstStyle/>
          <a:p>
            <a:pPr marL="0" indent="0" algn="l">
              <a:lnSpc>
                <a:spcPts val="3229"/>
              </a:lnSpc>
              <a:buNone/>
            </a:pPr>
            <a:r>
              <a:rPr lang="en-US" sz="2306" b="1" dirty="0">
                <a:solidFill>
                  <a:srgbClr val="CFCBBF"/>
                </a:solidFill>
                <a:latin typeface="Raleway" pitchFamily="34" charset="0"/>
                <a:ea typeface="Raleway" pitchFamily="34" charset="-122"/>
                <a:cs typeface="Raleway" pitchFamily="34" charset="-120"/>
              </a:rPr>
              <a:t>by Anupam Singh</a:t>
            </a:r>
            <a:endParaRPr lang="en-US" sz="2306"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64607" y="825937"/>
            <a:ext cx="4747736" cy="593527"/>
          </a:xfrm>
          <a:prstGeom prst="rect">
            <a:avLst/>
          </a:prstGeom>
          <a:noFill/>
          <a:ln/>
        </p:spPr>
        <p:txBody>
          <a:bodyPr wrap="none" rtlCol="0" anchor="t"/>
          <a:lstStyle/>
          <a:p>
            <a:pPr marL="0" indent="0">
              <a:lnSpc>
                <a:spcPts val="4673"/>
              </a:lnSpc>
              <a:buNone/>
            </a:pPr>
            <a:r>
              <a:rPr lang="en-US" sz="3738" dirty="0">
                <a:solidFill>
                  <a:srgbClr val="AE8625"/>
                </a:solidFill>
                <a:latin typeface="Prata" pitchFamily="34" charset="0"/>
                <a:ea typeface="Prata" pitchFamily="34" charset="-122"/>
                <a:cs typeface="Prata" pitchFamily="34" charset="-120"/>
              </a:rPr>
              <a:t>Project Overview</a:t>
            </a:r>
            <a:endParaRPr lang="en-US" sz="3738" dirty="0"/>
          </a:p>
        </p:txBody>
      </p:sp>
      <p:sp>
        <p:nvSpPr>
          <p:cNvPr id="6" name="Text 2"/>
          <p:cNvSpPr/>
          <p:nvPr/>
        </p:nvSpPr>
        <p:spPr>
          <a:xfrm>
            <a:off x="664607" y="1704261"/>
            <a:ext cx="7814786" cy="911543"/>
          </a:xfrm>
          <a:prstGeom prst="rect">
            <a:avLst/>
          </a:prstGeom>
          <a:noFill/>
          <a:ln/>
        </p:spPr>
        <p:txBody>
          <a:bodyPr wrap="square" rtlCol="0" anchor="t"/>
          <a:lstStyle/>
          <a:p>
            <a:pPr marL="0" indent="0">
              <a:lnSpc>
                <a:spcPts val="2393"/>
              </a:lnSpc>
              <a:buNone/>
            </a:pPr>
            <a:r>
              <a:rPr lang="en-US" sz="1495" dirty="0">
                <a:solidFill>
                  <a:srgbClr val="CFCBBF"/>
                </a:solidFill>
                <a:latin typeface="Raleway" pitchFamily="34" charset="0"/>
                <a:ea typeface="Raleway" pitchFamily="34" charset="-122"/>
                <a:cs typeface="Raleway" pitchFamily="34" charset="-120"/>
              </a:rPr>
              <a:t>This project aims to conduct a comprehensive analysis of the Netflix dataset. We will explore the data to uncover key insights and patterns, providing valuable information for stakeholders across different departments.</a:t>
            </a:r>
            <a:endParaRPr lang="en-US" sz="1495" dirty="0"/>
          </a:p>
        </p:txBody>
      </p:sp>
      <p:sp>
        <p:nvSpPr>
          <p:cNvPr id="7" name="Shape 3"/>
          <p:cNvSpPr/>
          <p:nvPr/>
        </p:nvSpPr>
        <p:spPr>
          <a:xfrm>
            <a:off x="664607" y="2829401"/>
            <a:ext cx="7814786" cy="1398151"/>
          </a:xfrm>
          <a:prstGeom prst="roundRect">
            <a:avLst>
              <a:gd name="adj" fmla="val 4075"/>
            </a:avLst>
          </a:prstGeom>
          <a:solidFill>
            <a:srgbClr val="2D3033"/>
          </a:solidFill>
          <a:ln/>
        </p:spPr>
      </p:sp>
      <p:sp>
        <p:nvSpPr>
          <p:cNvPr id="8" name="Text 4"/>
          <p:cNvSpPr/>
          <p:nvPr/>
        </p:nvSpPr>
        <p:spPr>
          <a:xfrm>
            <a:off x="854512" y="3019306"/>
            <a:ext cx="2673906" cy="296704"/>
          </a:xfrm>
          <a:prstGeom prst="rect">
            <a:avLst/>
          </a:prstGeom>
          <a:noFill/>
          <a:ln/>
        </p:spPr>
        <p:txBody>
          <a:bodyPr wrap="none" rtlCol="0" anchor="t"/>
          <a:lstStyle/>
          <a:p>
            <a:pPr marL="0" indent="0">
              <a:lnSpc>
                <a:spcPts val="2337"/>
              </a:lnSpc>
              <a:buNone/>
            </a:pPr>
            <a:r>
              <a:rPr lang="en-US" sz="1869" dirty="0">
                <a:solidFill>
                  <a:srgbClr val="AE8625"/>
                </a:solidFill>
                <a:latin typeface="Prata" pitchFamily="34" charset="0"/>
                <a:ea typeface="Prata" pitchFamily="34" charset="-122"/>
                <a:cs typeface="Prata" pitchFamily="34" charset="-120"/>
              </a:rPr>
              <a:t>Understanding Content</a:t>
            </a:r>
            <a:endParaRPr lang="en-US" sz="1869" dirty="0"/>
          </a:p>
        </p:txBody>
      </p:sp>
      <p:sp>
        <p:nvSpPr>
          <p:cNvPr id="9" name="Text 5"/>
          <p:cNvSpPr/>
          <p:nvPr/>
        </p:nvSpPr>
        <p:spPr>
          <a:xfrm>
            <a:off x="854512" y="3429953"/>
            <a:ext cx="7434977" cy="607695"/>
          </a:xfrm>
          <a:prstGeom prst="rect">
            <a:avLst/>
          </a:prstGeom>
          <a:noFill/>
          <a:ln/>
        </p:spPr>
        <p:txBody>
          <a:bodyPr wrap="square" rtlCol="0" anchor="t"/>
          <a:lstStyle/>
          <a:p>
            <a:pPr marL="0" indent="0">
              <a:lnSpc>
                <a:spcPts val="2393"/>
              </a:lnSpc>
              <a:buNone/>
            </a:pPr>
            <a:r>
              <a:rPr lang="en-US" sz="1495" dirty="0">
                <a:solidFill>
                  <a:srgbClr val="CFCBBF"/>
                </a:solidFill>
                <a:latin typeface="Raleway" pitchFamily="34" charset="0"/>
                <a:ea typeface="Raleway" pitchFamily="34" charset="-122"/>
                <a:cs typeface="Raleway" pitchFamily="34" charset="-120"/>
              </a:rPr>
              <a:t>Gain insights into the types of content that resonate with viewers and identify opportunities for future content acquisition.</a:t>
            </a:r>
            <a:endParaRPr lang="en-US" sz="1495" dirty="0"/>
          </a:p>
        </p:txBody>
      </p:sp>
      <p:sp>
        <p:nvSpPr>
          <p:cNvPr id="10" name="Shape 6"/>
          <p:cNvSpPr/>
          <p:nvPr/>
        </p:nvSpPr>
        <p:spPr>
          <a:xfrm>
            <a:off x="664607" y="4417457"/>
            <a:ext cx="7814786" cy="1398151"/>
          </a:xfrm>
          <a:prstGeom prst="roundRect">
            <a:avLst>
              <a:gd name="adj" fmla="val 4075"/>
            </a:avLst>
          </a:prstGeom>
          <a:solidFill>
            <a:srgbClr val="2D3033"/>
          </a:solidFill>
          <a:ln/>
        </p:spPr>
      </p:sp>
      <p:sp>
        <p:nvSpPr>
          <p:cNvPr id="11" name="Text 7"/>
          <p:cNvSpPr/>
          <p:nvPr/>
        </p:nvSpPr>
        <p:spPr>
          <a:xfrm>
            <a:off x="854512" y="4607362"/>
            <a:ext cx="3681174" cy="296704"/>
          </a:xfrm>
          <a:prstGeom prst="rect">
            <a:avLst/>
          </a:prstGeom>
          <a:noFill/>
          <a:ln/>
        </p:spPr>
        <p:txBody>
          <a:bodyPr wrap="none" rtlCol="0" anchor="t"/>
          <a:lstStyle/>
          <a:p>
            <a:pPr marL="0" indent="0">
              <a:lnSpc>
                <a:spcPts val="2337"/>
              </a:lnSpc>
              <a:buNone/>
            </a:pPr>
            <a:r>
              <a:rPr lang="en-US" sz="1869" dirty="0">
                <a:solidFill>
                  <a:srgbClr val="AE8625"/>
                </a:solidFill>
                <a:latin typeface="Prata" pitchFamily="34" charset="0"/>
                <a:ea typeface="Prata" pitchFamily="34" charset="-122"/>
                <a:cs typeface="Prata" pitchFamily="34" charset="-120"/>
              </a:rPr>
              <a:t>Optimizing Marketing Strategies</a:t>
            </a:r>
            <a:endParaRPr lang="en-US" sz="1869" dirty="0"/>
          </a:p>
        </p:txBody>
      </p:sp>
      <p:sp>
        <p:nvSpPr>
          <p:cNvPr id="12" name="Text 8"/>
          <p:cNvSpPr/>
          <p:nvPr/>
        </p:nvSpPr>
        <p:spPr>
          <a:xfrm>
            <a:off x="854512" y="5018008"/>
            <a:ext cx="7434977" cy="607695"/>
          </a:xfrm>
          <a:prstGeom prst="rect">
            <a:avLst/>
          </a:prstGeom>
          <a:noFill/>
          <a:ln/>
        </p:spPr>
        <p:txBody>
          <a:bodyPr wrap="square" rtlCol="0" anchor="t"/>
          <a:lstStyle/>
          <a:p>
            <a:pPr marL="0" indent="0">
              <a:lnSpc>
                <a:spcPts val="2393"/>
              </a:lnSpc>
              <a:buNone/>
            </a:pPr>
            <a:r>
              <a:rPr lang="en-US" sz="1495" dirty="0">
                <a:solidFill>
                  <a:srgbClr val="CFCBBF"/>
                </a:solidFill>
                <a:latin typeface="Raleway" pitchFamily="34" charset="0"/>
                <a:ea typeface="Raleway" pitchFamily="34" charset="-122"/>
                <a:cs typeface="Raleway" pitchFamily="34" charset="-120"/>
              </a:rPr>
              <a:t>Tailor marketing campaigns based on audience demographics, content popularity, and regional trends.</a:t>
            </a:r>
            <a:endParaRPr lang="en-US" sz="1495" dirty="0"/>
          </a:p>
        </p:txBody>
      </p:sp>
      <p:sp>
        <p:nvSpPr>
          <p:cNvPr id="13" name="Shape 9"/>
          <p:cNvSpPr/>
          <p:nvPr/>
        </p:nvSpPr>
        <p:spPr>
          <a:xfrm>
            <a:off x="664607" y="6005513"/>
            <a:ext cx="7814786" cy="1398151"/>
          </a:xfrm>
          <a:prstGeom prst="roundRect">
            <a:avLst>
              <a:gd name="adj" fmla="val 4075"/>
            </a:avLst>
          </a:prstGeom>
          <a:solidFill>
            <a:srgbClr val="2D3033"/>
          </a:solidFill>
          <a:ln/>
        </p:spPr>
      </p:sp>
      <p:sp>
        <p:nvSpPr>
          <p:cNvPr id="14" name="Text 10"/>
          <p:cNvSpPr/>
          <p:nvPr/>
        </p:nvSpPr>
        <p:spPr>
          <a:xfrm>
            <a:off x="854512" y="6195417"/>
            <a:ext cx="3078956" cy="296704"/>
          </a:xfrm>
          <a:prstGeom prst="rect">
            <a:avLst/>
          </a:prstGeom>
          <a:noFill/>
          <a:ln/>
        </p:spPr>
        <p:txBody>
          <a:bodyPr wrap="none" rtlCol="0" anchor="t"/>
          <a:lstStyle/>
          <a:p>
            <a:pPr marL="0" indent="0">
              <a:lnSpc>
                <a:spcPts val="2337"/>
              </a:lnSpc>
              <a:buNone/>
            </a:pPr>
            <a:r>
              <a:rPr lang="en-US" sz="1869" dirty="0">
                <a:solidFill>
                  <a:srgbClr val="AE8625"/>
                </a:solidFill>
                <a:latin typeface="Prata" pitchFamily="34" charset="0"/>
                <a:ea typeface="Prata" pitchFamily="34" charset="-122"/>
                <a:cs typeface="Prata" pitchFamily="34" charset="-120"/>
              </a:rPr>
              <a:t>Informed Decision-Making</a:t>
            </a:r>
            <a:endParaRPr lang="en-US" sz="1869" dirty="0"/>
          </a:p>
        </p:txBody>
      </p:sp>
      <p:sp>
        <p:nvSpPr>
          <p:cNvPr id="15" name="Text 11"/>
          <p:cNvSpPr/>
          <p:nvPr/>
        </p:nvSpPr>
        <p:spPr>
          <a:xfrm>
            <a:off x="854512" y="6606064"/>
            <a:ext cx="7434977" cy="607695"/>
          </a:xfrm>
          <a:prstGeom prst="rect">
            <a:avLst/>
          </a:prstGeom>
          <a:noFill/>
          <a:ln/>
        </p:spPr>
        <p:txBody>
          <a:bodyPr wrap="square" rtlCol="0" anchor="t"/>
          <a:lstStyle/>
          <a:p>
            <a:pPr marL="0" indent="0">
              <a:lnSpc>
                <a:spcPts val="2393"/>
              </a:lnSpc>
              <a:buNone/>
            </a:pPr>
            <a:r>
              <a:rPr lang="en-US" sz="1495" dirty="0">
                <a:solidFill>
                  <a:srgbClr val="CFCBBF"/>
                </a:solidFill>
                <a:latin typeface="Raleway" pitchFamily="34" charset="0"/>
                <a:ea typeface="Raleway" pitchFamily="34" charset="-122"/>
                <a:cs typeface="Raleway" pitchFamily="34" charset="-120"/>
              </a:rPr>
              <a:t>Support strategic decisions regarding content investments, market expansion, and overall platform growth.</a:t>
            </a:r>
            <a:endParaRPr lang="en-US" sz="1495" dirty="0"/>
          </a:p>
        </p:txBody>
      </p:sp>
      <p:pic>
        <p:nvPicPr>
          <p:cNvPr id="17" name="Picture 16">
            <a:extLst>
              <a:ext uri="{FF2B5EF4-FFF2-40B4-BE49-F238E27FC236}">
                <a16:creationId xmlns:a16="http://schemas.microsoft.com/office/drawing/2014/main" id="{125989F2-1BCE-A2E8-7546-C0CAC239E231}"/>
              </a:ext>
            </a:extLst>
          </p:cNvPr>
          <p:cNvPicPr>
            <a:picLocks noChangeAspect="1"/>
          </p:cNvPicPr>
          <p:nvPr/>
        </p:nvPicPr>
        <p:blipFill>
          <a:blip r:embed="rId5"/>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687824"/>
            <a:ext cx="6172200"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Stakeholders</a:t>
            </a:r>
            <a:endParaRPr lang="en-US" sz="4860" dirty="0"/>
          </a:p>
        </p:txBody>
      </p:sp>
      <p:sp>
        <p:nvSpPr>
          <p:cNvPr id="5" name="Text 2"/>
          <p:cNvSpPr/>
          <p:nvPr/>
        </p:nvSpPr>
        <p:spPr>
          <a:xfrm>
            <a:off x="864037" y="1953101"/>
            <a:ext cx="12902327"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This project is designed to serve the needs of various stakeholders within Netflix, including those involved in content acquisition, marketing, and executive leadership.</a:t>
            </a:r>
            <a:endParaRPr lang="en-US" sz="1944" dirty="0"/>
          </a:p>
        </p:txBody>
      </p:sp>
      <p:sp>
        <p:nvSpPr>
          <p:cNvPr id="6" name="Text 3"/>
          <p:cNvSpPr/>
          <p:nvPr/>
        </p:nvSpPr>
        <p:spPr>
          <a:xfrm>
            <a:off x="864037" y="3267670"/>
            <a:ext cx="3834527"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Content Acquisition Team</a:t>
            </a:r>
            <a:endParaRPr lang="en-US" sz="2430" dirty="0"/>
          </a:p>
        </p:txBody>
      </p:sp>
      <p:sp>
        <p:nvSpPr>
          <p:cNvPr id="7" name="Text 4"/>
          <p:cNvSpPr/>
          <p:nvPr/>
        </p:nvSpPr>
        <p:spPr>
          <a:xfrm>
            <a:off x="864037" y="3900249"/>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Gain insights into content trends and preferences to inform future acquisition strategies.</a:t>
            </a:r>
            <a:endParaRPr lang="en-US" sz="1944" dirty="0"/>
          </a:p>
        </p:txBody>
      </p:sp>
      <p:sp>
        <p:nvSpPr>
          <p:cNvPr id="8" name="Text 5"/>
          <p:cNvSpPr/>
          <p:nvPr/>
        </p:nvSpPr>
        <p:spPr>
          <a:xfrm>
            <a:off x="1258967" y="5307568"/>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Genre popularity</a:t>
            </a:r>
            <a:endParaRPr lang="en-US" sz="1944" dirty="0"/>
          </a:p>
        </p:txBody>
      </p:sp>
      <p:sp>
        <p:nvSpPr>
          <p:cNvPr id="9" name="Text 6"/>
          <p:cNvSpPr/>
          <p:nvPr/>
        </p:nvSpPr>
        <p:spPr>
          <a:xfrm>
            <a:off x="1258967" y="5788938"/>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Regional demand</a:t>
            </a:r>
            <a:endParaRPr lang="en-US" sz="1944" dirty="0"/>
          </a:p>
        </p:txBody>
      </p:sp>
      <p:sp>
        <p:nvSpPr>
          <p:cNvPr id="10" name="Text 7"/>
          <p:cNvSpPr/>
          <p:nvPr/>
        </p:nvSpPr>
        <p:spPr>
          <a:xfrm>
            <a:off x="1258967" y="6270308"/>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Audience demographics</a:t>
            </a:r>
            <a:endParaRPr lang="en-US" sz="1944" dirty="0"/>
          </a:p>
        </p:txBody>
      </p:sp>
      <p:sp>
        <p:nvSpPr>
          <p:cNvPr id="11" name="Text 8"/>
          <p:cNvSpPr/>
          <p:nvPr/>
        </p:nvSpPr>
        <p:spPr>
          <a:xfrm>
            <a:off x="5372695" y="3267670"/>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Marketing Team</a:t>
            </a:r>
            <a:endParaRPr lang="en-US" sz="2430" dirty="0"/>
          </a:p>
        </p:txBody>
      </p:sp>
      <p:sp>
        <p:nvSpPr>
          <p:cNvPr id="12" name="Text 9"/>
          <p:cNvSpPr/>
          <p:nvPr/>
        </p:nvSpPr>
        <p:spPr>
          <a:xfrm>
            <a:off x="5372695" y="3900249"/>
            <a:ext cx="3898821"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Tailor marketing strategies based on content popularity, audience demographics, and regional trends.</a:t>
            </a:r>
            <a:endParaRPr lang="en-US" sz="1944" dirty="0"/>
          </a:p>
        </p:txBody>
      </p:sp>
      <p:sp>
        <p:nvSpPr>
          <p:cNvPr id="13" name="Text 10"/>
          <p:cNvSpPr/>
          <p:nvPr/>
        </p:nvSpPr>
        <p:spPr>
          <a:xfrm>
            <a:off x="5767626" y="5702618"/>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Promotional campaigns</a:t>
            </a:r>
            <a:endParaRPr lang="en-US" sz="1944" dirty="0"/>
          </a:p>
        </p:txBody>
      </p:sp>
      <p:sp>
        <p:nvSpPr>
          <p:cNvPr id="14" name="Text 11"/>
          <p:cNvSpPr/>
          <p:nvPr/>
        </p:nvSpPr>
        <p:spPr>
          <a:xfrm>
            <a:off x="5767626" y="6183987"/>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Targeted advertising</a:t>
            </a:r>
            <a:endParaRPr lang="en-US" sz="1944" dirty="0"/>
          </a:p>
        </p:txBody>
      </p:sp>
      <p:sp>
        <p:nvSpPr>
          <p:cNvPr id="15" name="Text 12"/>
          <p:cNvSpPr/>
          <p:nvPr/>
        </p:nvSpPr>
        <p:spPr>
          <a:xfrm>
            <a:off x="5767626" y="6665357"/>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Content recommendations</a:t>
            </a:r>
            <a:endParaRPr lang="en-US" sz="1944" dirty="0"/>
          </a:p>
        </p:txBody>
      </p:sp>
      <p:sp>
        <p:nvSpPr>
          <p:cNvPr id="16" name="Text 13"/>
          <p:cNvSpPr/>
          <p:nvPr/>
        </p:nvSpPr>
        <p:spPr>
          <a:xfrm>
            <a:off x="9881354" y="3267670"/>
            <a:ext cx="3221355"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Executive Leadership</a:t>
            </a:r>
            <a:endParaRPr lang="en-US" sz="2430" dirty="0"/>
          </a:p>
        </p:txBody>
      </p:sp>
      <p:sp>
        <p:nvSpPr>
          <p:cNvPr id="17" name="Text 14"/>
          <p:cNvSpPr/>
          <p:nvPr/>
        </p:nvSpPr>
        <p:spPr>
          <a:xfrm>
            <a:off x="9881354" y="3900249"/>
            <a:ext cx="3898821" cy="1975247"/>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Provide data-driven insights to support strategic decision-making regarding content investments, market expansion, and overall platform growth.</a:t>
            </a:r>
            <a:endParaRPr lang="en-US" sz="1944" dirty="0"/>
          </a:p>
        </p:txBody>
      </p:sp>
      <p:sp>
        <p:nvSpPr>
          <p:cNvPr id="18" name="Text 15"/>
          <p:cNvSpPr/>
          <p:nvPr/>
        </p:nvSpPr>
        <p:spPr>
          <a:xfrm>
            <a:off x="10276284" y="6097667"/>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Content budget allocation</a:t>
            </a:r>
            <a:endParaRPr lang="en-US" sz="1944" dirty="0"/>
          </a:p>
        </p:txBody>
      </p:sp>
      <p:sp>
        <p:nvSpPr>
          <p:cNvPr id="19" name="Text 16"/>
          <p:cNvSpPr/>
          <p:nvPr/>
        </p:nvSpPr>
        <p:spPr>
          <a:xfrm>
            <a:off x="10276284" y="6579037"/>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Market research</a:t>
            </a:r>
            <a:endParaRPr lang="en-US" sz="1944" dirty="0"/>
          </a:p>
        </p:txBody>
      </p:sp>
      <p:sp>
        <p:nvSpPr>
          <p:cNvPr id="20" name="Text 17"/>
          <p:cNvSpPr/>
          <p:nvPr/>
        </p:nvSpPr>
        <p:spPr>
          <a:xfrm>
            <a:off x="10276284" y="7060406"/>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Long-term strategy</a:t>
            </a:r>
            <a:endParaRPr lang="en-US" sz="1944" dirty="0"/>
          </a:p>
        </p:txBody>
      </p:sp>
      <p:pic>
        <p:nvPicPr>
          <p:cNvPr id="22" name="Picture 21">
            <a:extLst>
              <a:ext uri="{FF2B5EF4-FFF2-40B4-BE49-F238E27FC236}">
                <a16:creationId xmlns:a16="http://schemas.microsoft.com/office/drawing/2014/main" id="{C3B1D9C3-4DCD-0E0C-B3BC-BF9C605DA96B}"/>
              </a:ext>
            </a:extLst>
          </p:cNvPr>
          <p:cNvPicPr>
            <a:picLocks noChangeAspect="1"/>
          </p:cNvPicPr>
          <p:nvPr/>
        </p:nvPicPr>
        <p:blipFill>
          <a:blip r:embed="rId4"/>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1000"/>
                                        <p:tgtEl>
                                          <p:spTgt spid="19"/>
                                        </p:tgtEl>
                                      </p:cBhvr>
                                    </p:animEffect>
                                    <p:anim calcmode="lin" valueType="num">
                                      <p:cBhvr>
                                        <p:cTn id="99" dur="1000" fill="hold"/>
                                        <p:tgtEl>
                                          <p:spTgt spid="19"/>
                                        </p:tgtEl>
                                        <p:attrNameLst>
                                          <p:attrName>ppt_x</p:attrName>
                                        </p:attrNameLst>
                                      </p:cBhvr>
                                      <p:tavLst>
                                        <p:tav tm="0">
                                          <p:val>
                                            <p:strVal val="#ppt_x"/>
                                          </p:val>
                                        </p:tav>
                                        <p:tav tm="100000">
                                          <p:val>
                                            <p:strVal val="#ppt_x"/>
                                          </p:val>
                                        </p:tav>
                                      </p:tavLst>
                                    </p:anim>
                                    <p:anim calcmode="lin" valueType="num">
                                      <p:cBhvr>
                                        <p:cTn id="10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26480" y="649724"/>
            <a:ext cx="4791908" cy="571500"/>
          </a:xfrm>
          <a:prstGeom prst="rect">
            <a:avLst/>
          </a:prstGeom>
          <a:noFill/>
          <a:ln/>
        </p:spPr>
        <p:txBody>
          <a:bodyPr wrap="none" rtlCol="0" anchor="t"/>
          <a:lstStyle/>
          <a:p>
            <a:pPr marL="0" indent="0">
              <a:lnSpc>
                <a:spcPts val="4500"/>
              </a:lnSpc>
              <a:buNone/>
            </a:pPr>
            <a:r>
              <a:rPr lang="en-US" sz="3600" dirty="0">
                <a:solidFill>
                  <a:srgbClr val="AE8625"/>
                </a:solidFill>
                <a:latin typeface="Prata" pitchFamily="34" charset="0"/>
                <a:ea typeface="Prata" pitchFamily="34" charset="-122"/>
                <a:cs typeface="Prata" pitchFamily="34" charset="-120"/>
              </a:rPr>
              <a:t>Project Requirements</a:t>
            </a:r>
            <a:endParaRPr lang="en-US" sz="3600" dirty="0"/>
          </a:p>
        </p:txBody>
      </p:sp>
      <p:sp>
        <p:nvSpPr>
          <p:cNvPr id="6" name="Text 2"/>
          <p:cNvSpPr/>
          <p:nvPr/>
        </p:nvSpPr>
        <p:spPr>
          <a:xfrm>
            <a:off x="6126480" y="1495544"/>
            <a:ext cx="7863840" cy="585073"/>
          </a:xfrm>
          <a:prstGeom prst="rect">
            <a:avLst/>
          </a:prstGeom>
          <a:noFill/>
          <a:ln/>
        </p:spPr>
        <p:txBody>
          <a:bodyPr wrap="square" rtlCol="0" anchor="t"/>
          <a:lstStyle/>
          <a:p>
            <a:pPr marL="0" indent="0">
              <a:lnSpc>
                <a:spcPts val="2304"/>
              </a:lnSpc>
              <a:buNone/>
            </a:pPr>
            <a:r>
              <a:rPr lang="en-US" sz="1440" dirty="0">
                <a:solidFill>
                  <a:srgbClr val="CFCBBF"/>
                </a:solidFill>
                <a:latin typeface="Raleway" pitchFamily="34" charset="0"/>
                <a:ea typeface="Raleway" pitchFamily="34" charset="-122"/>
                <a:cs typeface="Raleway" pitchFamily="34" charset="-120"/>
              </a:rPr>
              <a:t>This project involves several key steps to ensure a comprehensive and insightful analysis of the Netflix dataset.</a:t>
            </a:r>
            <a:endParaRPr lang="en-US" sz="1440" dirty="0"/>
          </a:p>
        </p:txBody>
      </p:sp>
      <p:sp>
        <p:nvSpPr>
          <p:cNvPr id="7" name="Shape 3"/>
          <p:cNvSpPr/>
          <p:nvPr/>
        </p:nvSpPr>
        <p:spPr>
          <a:xfrm>
            <a:off x="6126480" y="2492097"/>
            <a:ext cx="411480" cy="411480"/>
          </a:xfrm>
          <a:prstGeom prst="roundRect">
            <a:avLst>
              <a:gd name="adj" fmla="val 13333"/>
            </a:avLst>
          </a:prstGeom>
          <a:solidFill>
            <a:srgbClr val="2D3033"/>
          </a:solidFill>
          <a:ln/>
        </p:spPr>
      </p:sp>
      <p:sp>
        <p:nvSpPr>
          <p:cNvPr id="8" name="Text 4"/>
          <p:cNvSpPr/>
          <p:nvPr/>
        </p:nvSpPr>
        <p:spPr>
          <a:xfrm>
            <a:off x="6284833" y="2560677"/>
            <a:ext cx="94655" cy="274320"/>
          </a:xfrm>
          <a:prstGeom prst="rect">
            <a:avLst/>
          </a:prstGeom>
          <a:noFill/>
          <a:ln/>
        </p:spPr>
        <p:txBody>
          <a:bodyPr wrap="none" rtlCol="0" anchor="t"/>
          <a:lstStyle/>
          <a:p>
            <a:pPr marL="0" indent="0" algn="ctr">
              <a:lnSpc>
                <a:spcPts val="2160"/>
              </a:lnSpc>
              <a:buNone/>
            </a:pPr>
            <a:r>
              <a:rPr lang="en-US" sz="2160" dirty="0">
                <a:solidFill>
                  <a:srgbClr val="AE8625"/>
                </a:solidFill>
                <a:latin typeface="Prata" pitchFamily="34" charset="0"/>
                <a:ea typeface="Prata" pitchFamily="34" charset="-122"/>
                <a:cs typeface="Prata" pitchFamily="34" charset="-120"/>
              </a:rPr>
              <a:t>1</a:t>
            </a:r>
            <a:endParaRPr lang="en-US" sz="2160" dirty="0"/>
          </a:p>
        </p:txBody>
      </p:sp>
      <p:sp>
        <p:nvSpPr>
          <p:cNvPr id="9" name="Text 5"/>
          <p:cNvSpPr/>
          <p:nvPr/>
        </p:nvSpPr>
        <p:spPr>
          <a:xfrm>
            <a:off x="6720840" y="2492097"/>
            <a:ext cx="2286000" cy="285750"/>
          </a:xfrm>
          <a:prstGeom prst="rect">
            <a:avLst/>
          </a:prstGeom>
          <a:noFill/>
          <a:ln/>
        </p:spPr>
        <p:txBody>
          <a:bodyPr wrap="none" rtlCol="0" anchor="t"/>
          <a:lstStyle/>
          <a:p>
            <a:pPr marL="0" indent="0">
              <a:lnSpc>
                <a:spcPts val="2250"/>
              </a:lnSpc>
              <a:buNone/>
            </a:pPr>
            <a:r>
              <a:rPr lang="en-US" sz="1800" dirty="0">
                <a:solidFill>
                  <a:srgbClr val="AE8625"/>
                </a:solidFill>
                <a:latin typeface="Prata" pitchFamily="34" charset="0"/>
                <a:ea typeface="Prata" pitchFamily="34" charset="-122"/>
                <a:cs typeface="Prata" pitchFamily="34" charset="-120"/>
              </a:rPr>
              <a:t>Data Cleaning</a:t>
            </a:r>
            <a:endParaRPr lang="en-US" sz="1800" dirty="0"/>
          </a:p>
        </p:txBody>
      </p:sp>
      <p:sp>
        <p:nvSpPr>
          <p:cNvPr id="10" name="Text 6"/>
          <p:cNvSpPr/>
          <p:nvPr/>
        </p:nvSpPr>
        <p:spPr>
          <a:xfrm>
            <a:off x="6720840" y="2887504"/>
            <a:ext cx="7269480" cy="585073"/>
          </a:xfrm>
          <a:prstGeom prst="rect">
            <a:avLst/>
          </a:prstGeom>
          <a:noFill/>
          <a:ln/>
        </p:spPr>
        <p:txBody>
          <a:bodyPr wrap="square" rtlCol="0" anchor="t"/>
          <a:lstStyle/>
          <a:p>
            <a:pPr marL="0" indent="0">
              <a:lnSpc>
                <a:spcPts val="2304"/>
              </a:lnSpc>
              <a:buNone/>
            </a:pPr>
            <a:r>
              <a:rPr lang="en-US" sz="1440" dirty="0">
                <a:solidFill>
                  <a:srgbClr val="CFCBBF"/>
                </a:solidFill>
                <a:latin typeface="Raleway" pitchFamily="34" charset="0"/>
                <a:ea typeface="Raleway" pitchFamily="34" charset="-122"/>
                <a:cs typeface="Raleway" pitchFamily="34" charset="-120"/>
              </a:rPr>
              <a:t>Ensure data accuracy and completeness by handling missing values, inconsistencies, and irrelevant information.</a:t>
            </a:r>
            <a:endParaRPr lang="en-US" sz="1440" dirty="0"/>
          </a:p>
        </p:txBody>
      </p:sp>
      <p:sp>
        <p:nvSpPr>
          <p:cNvPr id="11" name="Shape 7"/>
          <p:cNvSpPr/>
          <p:nvPr/>
        </p:nvSpPr>
        <p:spPr>
          <a:xfrm>
            <a:off x="6126480" y="3861197"/>
            <a:ext cx="411480" cy="411480"/>
          </a:xfrm>
          <a:prstGeom prst="roundRect">
            <a:avLst>
              <a:gd name="adj" fmla="val 13333"/>
            </a:avLst>
          </a:prstGeom>
          <a:solidFill>
            <a:srgbClr val="2D3033"/>
          </a:solidFill>
          <a:ln/>
        </p:spPr>
      </p:sp>
      <p:sp>
        <p:nvSpPr>
          <p:cNvPr id="12" name="Text 8"/>
          <p:cNvSpPr/>
          <p:nvPr/>
        </p:nvSpPr>
        <p:spPr>
          <a:xfrm>
            <a:off x="6248043" y="3929777"/>
            <a:ext cx="168235" cy="274320"/>
          </a:xfrm>
          <a:prstGeom prst="rect">
            <a:avLst/>
          </a:prstGeom>
          <a:noFill/>
          <a:ln/>
        </p:spPr>
        <p:txBody>
          <a:bodyPr wrap="none" rtlCol="0" anchor="t"/>
          <a:lstStyle/>
          <a:p>
            <a:pPr marL="0" indent="0" algn="ctr">
              <a:lnSpc>
                <a:spcPts val="2160"/>
              </a:lnSpc>
              <a:buNone/>
            </a:pPr>
            <a:r>
              <a:rPr lang="en-US" sz="2160" dirty="0">
                <a:solidFill>
                  <a:srgbClr val="AE8625"/>
                </a:solidFill>
                <a:latin typeface="Prata" pitchFamily="34" charset="0"/>
                <a:ea typeface="Prata" pitchFamily="34" charset="-122"/>
                <a:cs typeface="Prata" pitchFamily="34" charset="-120"/>
              </a:rPr>
              <a:t>2</a:t>
            </a:r>
            <a:endParaRPr lang="en-US" sz="2160" dirty="0"/>
          </a:p>
        </p:txBody>
      </p:sp>
      <p:sp>
        <p:nvSpPr>
          <p:cNvPr id="13" name="Text 9"/>
          <p:cNvSpPr/>
          <p:nvPr/>
        </p:nvSpPr>
        <p:spPr>
          <a:xfrm>
            <a:off x="6720840" y="3861197"/>
            <a:ext cx="2286000" cy="285750"/>
          </a:xfrm>
          <a:prstGeom prst="rect">
            <a:avLst/>
          </a:prstGeom>
          <a:noFill/>
          <a:ln/>
        </p:spPr>
        <p:txBody>
          <a:bodyPr wrap="none" rtlCol="0" anchor="t"/>
          <a:lstStyle/>
          <a:p>
            <a:pPr marL="0" indent="0">
              <a:lnSpc>
                <a:spcPts val="2250"/>
              </a:lnSpc>
              <a:buNone/>
            </a:pPr>
            <a:r>
              <a:rPr lang="en-US" sz="1800" dirty="0">
                <a:solidFill>
                  <a:srgbClr val="AE8625"/>
                </a:solidFill>
                <a:latin typeface="Prata" pitchFamily="34" charset="0"/>
                <a:ea typeface="Prata" pitchFamily="34" charset="-122"/>
                <a:cs typeface="Prata" pitchFamily="34" charset="-120"/>
              </a:rPr>
              <a:t>Data Analysis</a:t>
            </a:r>
            <a:endParaRPr lang="en-US" sz="1800" dirty="0"/>
          </a:p>
        </p:txBody>
      </p:sp>
      <p:sp>
        <p:nvSpPr>
          <p:cNvPr id="14" name="Text 10"/>
          <p:cNvSpPr/>
          <p:nvPr/>
        </p:nvSpPr>
        <p:spPr>
          <a:xfrm>
            <a:off x="6720840" y="4256603"/>
            <a:ext cx="7269480" cy="585073"/>
          </a:xfrm>
          <a:prstGeom prst="rect">
            <a:avLst/>
          </a:prstGeom>
          <a:noFill/>
          <a:ln/>
        </p:spPr>
        <p:txBody>
          <a:bodyPr wrap="square" rtlCol="0" anchor="t"/>
          <a:lstStyle/>
          <a:p>
            <a:pPr marL="0" indent="0">
              <a:lnSpc>
                <a:spcPts val="2304"/>
              </a:lnSpc>
              <a:buNone/>
            </a:pPr>
            <a:r>
              <a:rPr lang="en-US" sz="1440" dirty="0">
                <a:solidFill>
                  <a:srgbClr val="CFCBBF"/>
                </a:solidFill>
                <a:latin typeface="Raleway" pitchFamily="34" charset="0"/>
                <a:ea typeface="Raleway" pitchFamily="34" charset="-122"/>
                <a:cs typeface="Raleway" pitchFamily="34" charset="-120"/>
              </a:rPr>
              <a:t>Perform exploratory data analysis to uncover patterns, trends, and correlations within the dataset.</a:t>
            </a:r>
            <a:endParaRPr lang="en-US" sz="1440" dirty="0"/>
          </a:p>
        </p:txBody>
      </p:sp>
      <p:sp>
        <p:nvSpPr>
          <p:cNvPr id="15" name="Shape 11"/>
          <p:cNvSpPr/>
          <p:nvPr/>
        </p:nvSpPr>
        <p:spPr>
          <a:xfrm>
            <a:off x="6126480" y="5230297"/>
            <a:ext cx="411480" cy="411480"/>
          </a:xfrm>
          <a:prstGeom prst="roundRect">
            <a:avLst>
              <a:gd name="adj" fmla="val 13333"/>
            </a:avLst>
          </a:prstGeom>
          <a:solidFill>
            <a:srgbClr val="2D3033"/>
          </a:solidFill>
          <a:ln/>
        </p:spPr>
      </p:sp>
      <p:sp>
        <p:nvSpPr>
          <p:cNvPr id="16" name="Text 12"/>
          <p:cNvSpPr/>
          <p:nvPr/>
        </p:nvSpPr>
        <p:spPr>
          <a:xfrm>
            <a:off x="6247090" y="5298877"/>
            <a:ext cx="170140" cy="274320"/>
          </a:xfrm>
          <a:prstGeom prst="rect">
            <a:avLst/>
          </a:prstGeom>
          <a:noFill/>
          <a:ln/>
        </p:spPr>
        <p:txBody>
          <a:bodyPr wrap="none" rtlCol="0" anchor="t"/>
          <a:lstStyle/>
          <a:p>
            <a:pPr marL="0" indent="0" algn="ctr">
              <a:lnSpc>
                <a:spcPts val="2160"/>
              </a:lnSpc>
              <a:buNone/>
            </a:pPr>
            <a:r>
              <a:rPr lang="en-US" sz="2160" dirty="0">
                <a:solidFill>
                  <a:srgbClr val="AE8625"/>
                </a:solidFill>
                <a:latin typeface="Prata" pitchFamily="34" charset="0"/>
                <a:ea typeface="Prata" pitchFamily="34" charset="-122"/>
                <a:cs typeface="Prata" pitchFamily="34" charset="-120"/>
              </a:rPr>
              <a:t>3</a:t>
            </a:r>
            <a:endParaRPr lang="en-US" sz="2160" dirty="0"/>
          </a:p>
        </p:txBody>
      </p:sp>
      <p:sp>
        <p:nvSpPr>
          <p:cNvPr id="17" name="Text 13"/>
          <p:cNvSpPr/>
          <p:nvPr/>
        </p:nvSpPr>
        <p:spPr>
          <a:xfrm>
            <a:off x="6720840" y="5230297"/>
            <a:ext cx="2286000" cy="285750"/>
          </a:xfrm>
          <a:prstGeom prst="rect">
            <a:avLst/>
          </a:prstGeom>
          <a:noFill/>
          <a:ln/>
        </p:spPr>
        <p:txBody>
          <a:bodyPr wrap="none" rtlCol="0" anchor="t"/>
          <a:lstStyle/>
          <a:p>
            <a:pPr marL="0" indent="0">
              <a:lnSpc>
                <a:spcPts val="2250"/>
              </a:lnSpc>
              <a:buNone/>
            </a:pPr>
            <a:r>
              <a:rPr lang="en-US" sz="1800" dirty="0">
                <a:solidFill>
                  <a:srgbClr val="AE8625"/>
                </a:solidFill>
                <a:latin typeface="Prata" pitchFamily="34" charset="0"/>
                <a:ea typeface="Prata" pitchFamily="34" charset="-122"/>
                <a:cs typeface="Prata" pitchFamily="34" charset="-120"/>
              </a:rPr>
              <a:t>Insight Generation</a:t>
            </a:r>
            <a:endParaRPr lang="en-US" sz="1800" dirty="0"/>
          </a:p>
        </p:txBody>
      </p:sp>
      <p:sp>
        <p:nvSpPr>
          <p:cNvPr id="18" name="Text 14"/>
          <p:cNvSpPr/>
          <p:nvPr/>
        </p:nvSpPr>
        <p:spPr>
          <a:xfrm>
            <a:off x="6720840" y="5625703"/>
            <a:ext cx="7269480" cy="585073"/>
          </a:xfrm>
          <a:prstGeom prst="rect">
            <a:avLst/>
          </a:prstGeom>
          <a:noFill/>
          <a:ln/>
        </p:spPr>
        <p:txBody>
          <a:bodyPr wrap="square" rtlCol="0" anchor="t"/>
          <a:lstStyle/>
          <a:p>
            <a:pPr marL="0" indent="0">
              <a:lnSpc>
                <a:spcPts val="2304"/>
              </a:lnSpc>
              <a:buNone/>
            </a:pPr>
            <a:r>
              <a:rPr lang="en-US" sz="1440" dirty="0">
                <a:solidFill>
                  <a:srgbClr val="CFCBBF"/>
                </a:solidFill>
                <a:latin typeface="Raleway" pitchFamily="34" charset="0"/>
                <a:ea typeface="Raleway" pitchFamily="34" charset="-122"/>
                <a:cs typeface="Raleway" pitchFamily="34" charset="-120"/>
              </a:rPr>
              <a:t>Answer specific business questions related to content popularity, audience demographics, and regional trends.</a:t>
            </a:r>
            <a:endParaRPr lang="en-US" sz="1440" dirty="0"/>
          </a:p>
        </p:txBody>
      </p:sp>
      <p:sp>
        <p:nvSpPr>
          <p:cNvPr id="19" name="Shape 15"/>
          <p:cNvSpPr/>
          <p:nvPr/>
        </p:nvSpPr>
        <p:spPr>
          <a:xfrm>
            <a:off x="6126480" y="6599396"/>
            <a:ext cx="411480" cy="411480"/>
          </a:xfrm>
          <a:prstGeom prst="roundRect">
            <a:avLst>
              <a:gd name="adj" fmla="val 13333"/>
            </a:avLst>
          </a:prstGeom>
          <a:solidFill>
            <a:srgbClr val="2D3033"/>
          </a:solidFill>
          <a:ln/>
        </p:spPr>
      </p:sp>
      <p:sp>
        <p:nvSpPr>
          <p:cNvPr id="20" name="Text 16"/>
          <p:cNvSpPr/>
          <p:nvPr/>
        </p:nvSpPr>
        <p:spPr>
          <a:xfrm>
            <a:off x="6251972" y="6667976"/>
            <a:ext cx="160496" cy="274320"/>
          </a:xfrm>
          <a:prstGeom prst="rect">
            <a:avLst/>
          </a:prstGeom>
          <a:noFill/>
          <a:ln/>
        </p:spPr>
        <p:txBody>
          <a:bodyPr wrap="none" rtlCol="0" anchor="t"/>
          <a:lstStyle/>
          <a:p>
            <a:pPr marL="0" indent="0" algn="ctr">
              <a:lnSpc>
                <a:spcPts val="2160"/>
              </a:lnSpc>
              <a:buNone/>
            </a:pPr>
            <a:r>
              <a:rPr lang="en-US" sz="2160" dirty="0">
                <a:solidFill>
                  <a:srgbClr val="AE8625"/>
                </a:solidFill>
                <a:latin typeface="Prata" pitchFamily="34" charset="0"/>
                <a:ea typeface="Prata" pitchFamily="34" charset="-122"/>
                <a:cs typeface="Prata" pitchFamily="34" charset="-120"/>
              </a:rPr>
              <a:t>4</a:t>
            </a:r>
            <a:endParaRPr lang="en-US" sz="2160" dirty="0"/>
          </a:p>
        </p:txBody>
      </p:sp>
      <p:sp>
        <p:nvSpPr>
          <p:cNvPr id="21" name="Text 17"/>
          <p:cNvSpPr/>
          <p:nvPr/>
        </p:nvSpPr>
        <p:spPr>
          <a:xfrm>
            <a:off x="6720840" y="6599396"/>
            <a:ext cx="3036570" cy="285750"/>
          </a:xfrm>
          <a:prstGeom prst="rect">
            <a:avLst/>
          </a:prstGeom>
          <a:noFill/>
          <a:ln/>
        </p:spPr>
        <p:txBody>
          <a:bodyPr wrap="none" rtlCol="0" anchor="t"/>
          <a:lstStyle/>
          <a:p>
            <a:pPr marL="0" indent="0">
              <a:lnSpc>
                <a:spcPts val="2250"/>
              </a:lnSpc>
              <a:buNone/>
            </a:pPr>
            <a:r>
              <a:rPr lang="en-US" sz="1800" dirty="0">
                <a:solidFill>
                  <a:srgbClr val="AE8625"/>
                </a:solidFill>
                <a:latin typeface="Prata" pitchFamily="34" charset="0"/>
                <a:ea typeface="Prata" pitchFamily="34" charset="-122"/>
                <a:cs typeface="Prata" pitchFamily="34" charset="-120"/>
              </a:rPr>
              <a:t>Reporting and Visualization</a:t>
            </a:r>
            <a:endParaRPr lang="en-US" sz="1800" dirty="0"/>
          </a:p>
        </p:txBody>
      </p:sp>
      <p:sp>
        <p:nvSpPr>
          <p:cNvPr id="22" name="Text 18"/>
          <p:cNvSpPr/>
          <p:nvPr/>
        </p:nvSpPr>
        <p:spPr>
          <a:xfrm>
            <a:off x="6720840" y="6994803"/>
            <a:ext cx="7269480" cy="585073"/>
          </a:xfrm>
          <a:prstGeom prst="rect">
            <a:avLst/>
          </a:prstGeom>
          <a:noFill/>
          <a:ln/>
        </p:spPr>
        <p:txBody>
          <a:bodyPr wrap="square" rtlCol="0" anchor="t"/>
          <a:lstStyle/>
          <a:p>
            <a:pPr marL="0" indent="0">
              <a:lnSpc>
                <a:spcPts val="2304"/>
              </a:lnSpc>
              <a:buNone/>
            </a:pPr>
            <a:r>
              <a:rPr lang="en-US" sz="1440" dirty="0">
                <a:solidFill>
                  <a:srgbClr val="CFCBBF"/>
                </a:solidFill>
                <a:latin typeface="Raleway" pitchFamily="34" charset="0"/>
                <a:ea typeface="Raleway" pitchFamily="34" charset="-122"/>
                <a:cs typeface="Raleway" pitchFamily="34" charset="-120"/>
              </a:rPr>
              <a:t>Present findings clearly and effectively through visualizations and reports, making the information accessible to stakeholders.</a:t>
            </a:r>
            <a:endParaRPr lang="en-US" sz="1440" dirty="0"/>
          </a:p>
        </p:txBody>
      </p:sp>
      <p:pic>
        <p:nvPicPr>
          <p:cNvPr id="24" name="Picture 23">
            <a:extLst>
              <a:ext uri="{FF2B5EF4-FFF2-40B4-BE49-F238E27FC236}">
                <a16:creationId xmlns:a16="http://schemas.microsoft.com/office/drawing/2014/main" id="{0CFB8CC4-6272-153D-23B5-B03C96EA01B4}"/>
              </a:ext>
            </a:extLst>
          </p:cNvPr>
          <p:cNvPicPr>
            <a:picLocks noChangeAspect="1"/>
          </p:cNvPicPr>
          <p:nvPr/>
        </p:nvPicPr>
        <p:blipFill>
          <a:blip r:embed="rId5"/>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91813"/>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4685109"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Data Cleaning Process</a:t>
            </a:r>
            <a:endParaRPr lang="en-US" sz="3402" dirty="0"/>
          </a:p>
        </p:txBody>
      </p:sp>
      <p:sp>
        <p:nvSpPr>
          <p:cNvPr id="6" name="Text 2"/>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data cleaning process is crucial to ensure the accuracy and reliability of the analysis. This involves identifying and addressing various data quality issues.</a:t>
            </a:r>
            <a:endParaRPr lang="en-US" sz="1361" dirty="0"/>
          </a:p>
        </p:txBody>
      </p:sp>
      <p:sp>
        <p:nvSpPr>
          <p:cNvPr id="7" name="Shape 3"/>
          <p:cNvSpPr/>
          <p:nvPr/>
        </p:nvSpPr>
        <p:spPr>
          <a:xfrm>
            <a:off x="7304365" y="4182189"/>
            <a:ext cx="21550" cy="4134445"/>
          </a:xfrm>
          <a:prstGeom prst="rect">
            <a:avLst/>
          </a:prstGeom>
          <a:solidFill>
            <a:srgbClr val="D2AC47"/>
          </a:solidFill>
          <a:ln/>
        </p:spPr>
      </p:sp>
      <p:sp>
        <p:nvSpPr>
          <p:cNvPr id="8" name="Shape 4"/>
          <p:cNvSpPr/>
          <p:nvPr/>
        </p:nvSpPr>
        <p:spPr>
          <a:xfrm>
            <a:off x="6515874" y="4560034"/>
            <a:ext cx="604837" cy="21550"/>
          </a:xfrm>
          <a:prstGeom prst="rect">
            <a:avLst/>
          </a:prstGeom>
          <a:solidFill>
            <a:srgbClr val="D2AC47"/>
          </a:solidFill>
          <a:ln/>
        </p:spPr>
      </p:sp>
      <p:sp>
        <p:nvSpPr>
          <p:cNvPr id="9" name="Shape 5"/>
          <p:cNvSpPr/>
          <p:nvPr/>
        </p:nvSpPr>
        <p:spPr>
          <a:xfrm>
            <a:off x="7120711" y="4376499"/>
            <a:ext cx="388739" cy="388739"/>
          </a:xfrm>
          <a:prstGeom prst="roundRect">
            <a:avLst>
              <a:gd name="adj" fmla="val 13337"/>
            </a:avLst>
          </a:prstGeom>
          <a:solidFill>
            <a:srgbClr val="2D3033"/>
          </a:solidFill>
          <a:ln/>
        </p:spPr>
      </p:sp>
      <p:sp>
        <p:nvSpPr>
          <p:cNvPr id="10" name="Text 6"/>
          <p:cNvSpPr/>
          <p:nvPr/>
        </p:nvSpPr>
        <p:spPr>
          <a:xfrm>
            <a:off x="7270254" y="4441269"/>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11" name="Text 7"/>
          <p:cNvSpPr/>
          <p:nvPr/>
        </p:nvSpPr>
        <p:spPr>
          <a:xfrm>
            <a:off x="3925967" y="4354949"/>
            <a:ext cx="2438638" cy="269915"/>
          </a:xfrm>
          <a:prstGeom prst="rect">
            <a:avLst/>
          </a:prstGeom>
          <a:noFill/>
          <a:ln/>
        </p:spPr>
        <p:txBody>
          <a:bodyPr wrap="none" rtlCol="0" anchor="t"/>
          <a:lstStyle/>
          <a:p>
            <a:pPr marL="0" indent="0" algn="r">
              <a:lnSpc>
                <a:spcPts val="2126"/>
              </a:lnSpc>
              <a:buNone/>
            </a:pPr>
            <a:r>
              <a:rPr lang="en-US" sz="1701" dirty="0">
                <a:solidFill>
                  <a:srgbClr val="AE8625"/>
                </a:solidFill>
                <a:latin typeface="Prata" pitchFamily="34" charset="0"/>
                <a:ea typeface="Prata" pitchFamily="34" charset="-122"/>
                <a:cs typeface="Prata" pitchFamily="34" charset="-120"/>
              </a:rPr>
              <a:t>Missing Value Handling</a:t>
            </a:r>
            <a:endParaRPr lang="en-US" sz="1701" dirty="0"/>
          </a:p>
        </p:txBody>
      </p:sp>
      <p:sp>
        <p:nvSpPr>
          <p:cNvPr id="12" name="Text 8"/>
          <p:cNvSpPr/>
          <p:nvPr/>
        </p:nvSpPr>
        <p:spPr>
          <a:xfrm>
            <a:off x="2594967" y="4728448"/>
            <a:ext cx="3769638" cy="829747"/>
          </a:xfrm>
          <a:prstGeom prst="rect">
            <a:avLst/>
          </a:prstGeom>
          <a:noFill/>
          <a:ln/>
        </p:spPr>
        <p:txBody>
          <a:bodyPr wrap="square" rtlCol="0" anchor="t"/>
          <a:lstStyle/>
          <a:p>
            <a:pPr marL="0" indent="0" algn="r">
              <a:lnSpc>
                <a:spcPts val="2177"/>
              </a:lnSpc>
              <a:buNone/>
            </a:pPr>
            <a:r>
              <a:rPr lang="en-US" sz="1361" dirty="0">
                <a:solidFill>
                  <a:srgbClr val="CFCBBF"/>
                </a:solidFill>
                <a:latin typeface="Raleway" pitchFamily="34" charset="0"/>
                <a:ea typeface="Raleway" pitchFamily="34" charset="-122"/>
                <a:cs typeface="Raleway" pitchFamily="34" charset="-120"/>
              </a:rPr>
              <a:t>Identify and address missing values using appropriate techniques such as imputation or deletion, depending on the nature of the data.</a:t>
            </a:r>
            <a:endParaRPr lang="en-US" sz="1361" dirty="0"/>
          </a:p>
        </p:txBody>
      </p:sp>
      <p:sp>
        <p:nvSpPr>
          <p:cNvPr id="13" name="Shape 9"/>
          <p:cNvSpPr/>
          <p:nvPr/>
        </p:nvSpPr>
        <p:spPr>
          <a:xfrm>
            <a:off x="7509450" y="5424071"/>
            <a:ext cx="604837" cy="21550"/>
          </a:xfrm>
          <a:prstGeom prst="rect">
            <a:avLst/>
          </a:prstGeom>
          <a:solidFill>
            <a:srgbClr val="D2AC47"/>
          </a:solidFill>
          <a:ln/>
        </p:spPr>
      </p:sp>
      <p:sp>
        <p:nvSpPr>
          <p:cNvPr id="14" name="Shape 10"/>
          <p:cNvSpPr/>
          <p:nvPr/>
        </p:nvSpPr>
        <p:spPr>
          <a:xfrm>
            <a:off x="7120711" y="5240536"/>
            <a:ext cx="388739" cy="388739"/>
          </a:xfrm>
          <a:prstGeom prst="roundRect">
            <a:avLst>
              <a:gd name="adj" fmla="val 13337"/>
            </a:avLst>
          </a:prstGeom>
          <a:solidFill>
            <a:srgbClr val="2D3033"/>
          </a:solidFill>
          <a:ln/>
        </p:spPr>
      </p:sp>
      <p:sp>
        <p:nvSpPr>
          <p:cNvPr id="15" name="Text 11"/>
          <p:cNvSpPr/>
          <p:nvPr/>
        </p:nvSpPr>
        <p:spPr>
          <a:xfrm>
            <a:off x="7235607" y="5305306"/>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6" name="Text 12"/>
          <p:cNvSpPr/>
          <p:nvPr/>
        </p:nvSpPr>
        <p:spPr>
          <a:xfrm>
            <a:off x="8265557" y="5218986"/>
            <a:ext cx="2966561"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Inconsistent Data Treatment</a:t>
            </a:r>
            <a:endParaRPr lang="en-US" sz="1701" dirty="0"/>
          </a:p>
        </p:txBody>
      </p:sp>
      <p:sp>
        <p:nvSpPr>
          <p:cNvPr id="17" name="Text 13"/>
          <p:cNvSpPr/>
          <p:nvPr/>
        </p:nvSpPr>
        <p:spPr>
          <a:xfrm>
            <a:off x="8265557" y="5592485"/>
            <a:ext cx="3769757"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Standardize data formats, units of measurement, and ensure consistency across different data sources.</a:t>
            </a:r>
            <a:endParaRPr lang="en-US" sz="1361" dirty="0"/>
          </a:p>
        </p:txBody>
      </p:sp>
      <p:sp>
        <p:nvSpPr>
          <p:cNvPr id="18" name="Shape 14"/>
          <p:cNvSpPr/>
          <p:nvPr/>
        </p:nvSpPr>
        <p:spPr>
          <a:xfrm>
            <a:off x="6515874" y="6284774"/>
            <a:ext cx="604837" cy="21550"/>
          </a:xfrm>
          <a:prstGeom prst="rect">
            <a:avLst/>
          </a:prstGeom>
          <a:solidFill>
            <a:srgbClr val="D2AC47"/>
          </a:solidFill>
          <a:ln/>
        </p:spPr>
      </p:sp>
      <p:sp>
        <p:nvSpPr>
          <p:cNvPr id="19" name="Shape 15"/>
          <p:cNvSpPr/>
          <p:nvPr/>
        </p:nvSpPr>
        <p:spPr>
          <a:xfrm>
            <a:off x="7120711" y="6101239"/>
            <a:ext cx="388739" cy="388739"/>
          </a:xfrm>
          <a:prstGeom prst="roundRect">
            <a:avLst>
              <a:gd name="adj" fmla="val 13337"/>
            </a:avLst>
          </a:prstGeom>
          <a:solidFill>
            <a:srgbClr val="2D3033"/>
          </a:solidFill>
          <a:ln/>
        </p:spPr>
      </p:sp>
      <p:sp>
        <p:nvSpPr>
          <p:cNvPr id="20" name="Text 16"/>
          <p:cNvSpPr/>
          <p:nvPr/>
        </p:nvSpPr>
        <p:spPr>
          <a:xfrm>
            <a:off x="7234654" y="6166009"/>
            <a:ext cx="160734"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21" name="Text 17"/>
          <p:cNvSpPr/>
          <p:nvPr/>
        </p:nvSpPr>
        <p:spPr>
          <a:xfrm>
            <a:off x="3092053" y="6079688"/>
            <a:ext cx="3272552" cy="269915"/>
          </a:xfrm>
          <a:prstGeom prst="rect">
            <a:avLst/>
          </a:prstGeom>
          <a:noFill/>
          <a:ln/>
        </p:spPr>
        <p:txBody>
          <a:bodyPr wrap="none" rtlCol="0" anchor="t"/>
          <a:lstStyle/>
          <a:p>
            <a:pPr marL="0" indent="0" algn="r">
              <a:lnSpc>
                <a:spcPts val="2126"/>
              </a:lnSpc>
              <a:buNone/>
            </a:pPr>
            <a:r>
              <a:rPr lang="en-US" sz="1701" dirty="0">
                <a:solidFill>
                  <a:srgbClr val="AE8625"/>
                </a:solidFill>
                <a:latin typeface="Prata" pitchFamily="34" charset="0"/>
                <a:ea typeface="Prata" pitchFamily="34" charset="-122"/>
                <a:cs typeface="Prata" pitchFamily="34" charset="-120"/>
              </a:rPr>
              <a:t>Irrelevant Information Removal</a:t>
            </a:r>
            <a:endParaRPr lang="en-US" sz="1701" dirty="0"/>
          </a:p>
        </p:txBody>
      </p:sp>
      <p:sp>
        <p:nvSpPr>
          <p:cNvPr id="22" name="Text 18"/>
          <p:cNvSpPr/>
          <p:nvPr/>
        </p:nvSpPr>
        <p:spPr>
          <a:xfrm>
            <a:off x="2594967" y="6453188"/>
            <a:ext cx="3769638" cy="829747"/>
          </a:xfrm>
          <a:prstGeom prst="rect">
            <a:avLst/>
          </a:prstGeom>
          <a:noFill/>
          <a:ln/>
        </p:spPr>
        <p:txBody>
          <a:bodyPr wrap="square" rtlCol="0" anchor="t"/>
          <a:lstStyle/>
          <a:p>
            <a:pPr marL="0" indent="0" algn="r">
              <a:lnSpc>
                <a:spcPts val="2177"/>
              </a:lnSpc>
              <a:buNone/>
            </a:pPr>
            <a:r>
              <a:rPr lang="en-US" sz="1361" dirty="0">
                <a:solidFill>
                  <a:srgbClr val="CFCBBF"/>
                </a:solidFill>
                <a:latin typeface="Raleway" pitchFamily="34" charset="0"/>
                <a:ea typeface="Raleway" pitchFamily="34" charset="-122"/>
                <a:cs typeface="Raleway" pitchFamily="34" charset="-120"/>
              </a:rPr>
              <a:t>Remove irrelevant columns or rows from the dataset to focus on the most relevant information for the analysis.</a:t>
            </a:r>
            <a:endParaRPr lang="en-US" sz="1361" dirty="0"/>
          </a:p>
        </p:txBody>
      </p:sp>
      <p:sp>
        <p:nvSpPr>
          <p:cNvPr id="23" name="Shape 19"/>
          <p:cNvSpPr/>
          <p:nvPr/>
        </p:nvSpPr>
        <p:spPr>
          <a:xfrm>
            <a:off x="7509450" y="7145595"/>
            <a:ext cx="604837" cy="21550"/>
          </a:xfrm>
          <a:prstGeom prst="rect">
            <a:avLst/>
          </a:prstGeom>
          <a:solidFill>
            <a:srgbClr val="D2AC47"/>
          </a:solidFill>
          <a:ln/>
        </p:spPr>
      </p:sp>
      <p:sp>
        <p:nvSpPr>
          <p:cNvPr id="24" name="Shape 20"/>
          <p:cNvSpPr/>
          <p:nvPr/>
        </p:nvSpPr>
        <p:spPr>
          <a:xfrm>
            <a:off x="7120711" y="6962061"/>
            <a:ext cx="388739" cy="388739"/>
          </a:xfrm>
          <a:prstGeom prst="roundRect">
            <a:avLst>
              <a:gd name="adj" fmla="val 13337"/>
            </a:avLst>
          </a:prstGeom>
          <a:solidFill>
            <a:srgbClr val="2D3033"/>
          </a:solidFill>
          <a:ln/>
        </p:spPr>
      </p:sp>
      <p:sp>
        <p:nvSpPr>
          <p:cNvPr id="25" name="Text 21"/>
          <p:cNvSpPr/>
          <p:nvPr/>
        </p:nvSpPr>
        <p:spPr>
          <a:xfrm>
            <a:off x="7239179" y="7026831"/>
            <a:ext cx="151686"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4</a:t>
            </a:r>
            <a:endParaRPr lang="en-US" sz="2041" dirty="0"/>
          </a:p>
        </p:txBody>
      </p:sp>
      <p:sp>
        <p:nvSpPr>
          <p:cNvPr id="26" name="Text 22"/>
          <p:cNvSpPr/>
          <p:nvPr/>
        </p:nvSpPr>
        <p:spPr>
          <a:xfrm>
            <a:off x="8265557" y="6940510"/>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Data Validation</a:t>
            </a:r>
            <a:endParaRPr lang="en-US" sz="1701" dirty="0"/>
          </a:p>
        </p:txBody>
      </p:sp>
      <p:sp>
        <p:nvSpPr>
          <p:cNvPr id="27" name="Text 23"/>
          <p:cNvSpPr/>
          <p:nvPr/>
        </p:nvSpPr>
        <p:spPr>
          <a:xfrm>
            <a:off x="8265557" y="7314009"/>
            <a:ext cx="3769757"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Verify data accuracy and consistency through validation checks and quality assurance measures.</a:t>
            </a:r>
            <a:endParaRPr lang="en-US" sz="1361" dirty="0"/>
          </a:p>
        </p:txBody>
      </p:sp>
      <p:pic>
        <p:nvPicPr>
          <p:cNvPr id="29" name="Picture 28">
            <a:extLst>
              <a:ext uri="{FF2B5EF4-FFF2-40B4-BE49-F238E27FC236}">
                <a16:creationId xmlns:a16="http://schemas.microsoft.com/office/drawing/2014/main" id="{86DA115C-0106-FFBF-B093-4705AF8269FF}"/>
              </a:ext>
            </a:extLst>
          </p:cNvPr>
          <p:cNvPicPr>
            <a:picLocks noChangeAspect="1"/>
          </p:cNvPicPr>
          <p:nvPr/>
        </p:nvPicPr>
        <p:blipFill>
          <a:blip r:embed="rId5"/>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2" grpId="0" animBg="1"/>
      <p:bldP spid="15" grpId="0" animBg="1"/>
      <p:bldP spid="16" grpId="0" animBg="1"/>
      <p:bldP spid="17" grpId="0" animBg="1"/>
      <p:bldP spid="20" grpId="0" animBg="1"/>
      <p:bldP spid="21" grpId="0" animBg="1"/>
      <p:bldP spid="22"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3144" y="1463159"/>
            <a:ext cx="4405789" cy="550664"/>
          </a:xfrm>
          <a:prstGeom prst="rect">
            <a:avLst/>
          </a:prstGeom>
          <a:noFill/>
          <a:ln/>
        </p:spPr>
        <p:txBody>
          <a:bodyPr wrap="none" rtlCol="0" anchor="t"/>
          <a:lstStyle/>
          <a:p>
            <a:pPr marL="0" indent="0">
              <a:lnSpc>
                <a:spcPts val="4336"/>
              </a:lnSpc>
              <a:buNone/>
            </a:pPr>
            <a:r>
              <a:rPr lang="en-US" sz="3469" dirty="0">
                <a:solidFill>
                  <a:srgbClr val="AE8625"/>
                </a:solidFill>
                <a:latin typeface="Prata" pitchFamily="34" charset="0"/>
                <a:ea typeface="Prata" pitchFamily="34" charset="-122"/>
                <a:cs typeface="Prata" pitchFamily="34" charset="-120"/>
              </a:rPr>
              <a:t>Data Analysis</a:t>
            </a:r>
            <a:endParaRPr lang="en-US" sz="3469" dirty="0"/>
          </a:p>
        </p:txBody>
      </p:sp>
      <p:sp>
        <p:nvSpPr>
          <p:cNvPr id="6" name="Text 2"/>
          <p:cNvSpPr/>
          <p:nvPr/>
        </p:nvSpPr>
        <p:spPr>
          <a:xfrm>
            <a:off x="6103144" y="2278142"/>
            <a:ext cx="7910512" cy="563880"/>
          </a:xfrm>
          <a:prstGeom prst="rect">
            <a:avLst/>
          </a:prstGeom>
          <a:noFill/>
          <a:ln/>
        </p:spPr>
        <p:txBody>
          <a:bodyPr wrap="squar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The data analysis phase involves exploring the cleaned dataset to uncover patterns, trends, and insights.</a:t>
            </a:r>
            <a:endParaRPr lang="en-US" sz="1388" dirty="0"/>
          </a:p>
        </p:txBody>
      </p:sp>
      <p:sp>
        <p:nvSpPr>
          <p:cNvPr id="7" name="Text 3"/>
          <p:cNvSpPr/>
          <p:nvPr/>
        </p:nvSpPr>
        <p:spPr>
          <a:xfrm>
            <a:off x="6279356" y="3153608"/>
            <a:ext cx="3599021" cy="281940"/>
          </a:xfrm>
          <a:prstGeom prst="rect">
            <a:avLst/>
          </a:prstGeom>
          <a:noFill/>
          <a:ln/>
        </p:spPr>
        <p:txBody>
          <a:bodyPr wrap="non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Exploratory Data Analysis</a:t>
            </a:r>
            <a:endParaRPr lang="en-US" sz="1388" dirty="0"/>
          </a:p>
        </p:txBody>
      </p:sp>
      <p:sp>
        <p:nvSpPr>
          <p:cNvPr id="8" name="Text 4"/>
          <p:cNvSpPr/>
          <p:nvPr/>
        </p:nvSpPr>
        <p:spPr>
          <a:xfrm>
            <a:off x="10238423" y="3153608"/>
            <a:ext cx="3599021" cy="563880"/>
          </a:xfrm>
          <a:prstGeom prst="rect">
            <a:avLst/>
          </a:prstGeom>
          <a:noFill/>
          <a:ln/>
        </p:spPr>
        <p:txBody>
          <a:bodyPr wrap="squar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Identify key variables, relationships, and trends within the data.</a:t>
            </a:r>
            <a:endParaRPr lang="en-US" sz="1388" dirty="0"/>
          </a:p>
        </p:txBody>
      </p:sp>
      <p:sp>
        <p:nvSpPr>
          <p:cNvPr id="9" name="Shape 5"/>
          <p:cNvSpPr/>
          <p:nvPr/>
        </p:nvSpPr>
        <p:spPr>
          <a:xfrm>
            <a:off x="6103144" y="3830836"/>
            <a:ext cx="7910512" cy="790575"/>
          </a:xfrm>
          <a:prstGeom prst="rect">
            <a:avLst/>
          </a:prstGeom>
          <a:solidFill>
            <a:srgbClr val="2D3033"/>
          </a:solidFill>
          <a:ln/>
        </p:spPr>
        <p:txBody>
          <a:bodyPr/>
          <a:lstStyle/>
          <a:p>
            <a:endParaRPr lang="en-IN" dirty="0"/>
          </a:p>
        </p:txBody>
      </p:sp>
      <p:sp>
        <p:nvSpPr>
          <p:cNvPr id="10" name="Text 6"/>
          <p:cNvSpPr/>
          <p:nvPr/>
        </p:nvSpPr>
        <p:spPr>
          <a:xfrm>
            <a:off x="6279356" y="3944183"/>
            <a:ext cx="3599021" cy="281940"/>
          </a:xfrm>
          <a:prstGeom prst="rect">
            <a:avLst/>
          </a:prstGeom>
          <a:noFill/>
          <a:ln/>
        </p:spPr>
        <p:txBody>
          <a:bodyPr wrap="non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Statistical Analysis</a:t>
            </a:r>
            <a:endParaRPr lang="en-US" sz="1388" dirty="0"/>
          </a:p>
        </p:txBody>
      </p:sp>
      <p:sp>
        <p:nvSpPr>
          <p:cNvPr id="11" name="Text 7"/>
          <p:cNvSpPr/>
          <p:nvPr/>
        </p:nvSpPr>
        <p:spPr>
          <a:xfrm>
            <a:off x="10238423" y="3944183"/>
            <a:ext cx="3599021" cy="563880"/>
          </a:xfrm>
          <a:prstGeom prst="rect">
            <a:avLst/>
          </a:prstGeom>
          <a:noFill/>
          <a:ln/>
        </p:spPr>
        <p:txBody>
          <a:bodyPr wrap="squar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Apply statistical methods to quantify patterns and relationships within the data.</a:t>
            </a:r>
            <a:endParaRPr lang="en-US" sz="1388" dirty="0"/>
          </a:p>
        </p:txBody>
      </p:sp>
      <p:sp>
        <p:nvSpPr>
          <p:cNvPr id="12" name="Text 8"/>
          <p:cNvSpPr/>
          <p:nvPr/>
        </p:nvSpPr>
        <p:spPr>
          <a:xfrm>
            <a:off x="6279356" y="4734758"/>
            <a:ext cx="3599021" cy="281940"/>
          </a:xfrm>
          <a:prstGeom prst="rect">
            <a:avLst/>
          </a:prstGeom>
          <a:noFill/>
          <a:ln/>
        </p:spPr>
        <p:txBody>
          <a:bodyPr wrap="non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Data Visualization</a:t>
            </a:r>
            <a:endParaRPr lang="en-US" sz="1388" dirty="0"/>
          </a:p>
        </p:txBody>
      </p:sp>
      <p:sp>
        <p:nvSpPr>
          <p:cNvPr id="13" name="Text 9"/>
          <p:cNvSpPr/>
          <p:nvPr/>
        </p:nvSpPr>
        <p:spPr>
          <a:xfrm>
            <a:off x="10238423" y="4734758"/>
            <a:ext cx="3599021" cy="845820"/>
          </a:xfrm>
          <a:prstGeom prst="rect">
            <a:avLst/>
          </a:prstGeom>
          <a:noFill/>
          <a:ln/>
        </p:spPr>
        <p:txBody>
          <a:bodyPr wrap="squar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Create visual representations of the data to enhance understanding and communication of findings.</a:t>
            </a:r>
            <a:endParaRPr lang="en-US" sz="1388" dirty="0"/>
          </a:p>
        </p:txBody>
      </p:sp>
      <p:sp>
        <p:nvSpPr>
          <p:cNvPr id="14" name="Shape 10"/>
          <p:cNvSpPr/>
          <p:nvPr/>
        </p:nvSpPr>
        <p:spPr>
          <a:xfrm>
            <a:off x="6103144" y="5693926"/>
            <a:ext cx="7910512" cy="1072515"/>
          </a:xfrm>
          <a:prstGeom prst="rect">
            <a:avLst/>
          </a:prstGeom>
          <a:solidFill>
            <a:srgbClr val="2D3033"/>
          </a:solidFill>
          <a:ln/>
        </p:spPr>
      </p:sp>
      <p:sp>
        <p:nvSpPr>
          <p:cNvPr id="15" name="Text 11"/>
          <p:cNvSpPr/>
          <p:nvPr/>
        </p:nvSpPr>
        <p:spPr>
          <a:xfrm>
            <a:off x="6279356" y="5807273"/>
            <a:ext cx="3599021" cy="281940"/>
          </a:xfrm>
          <a:prstGeom prst="rect">
            <a:avLst/>
          </a:prstGeom>
          <a:noFill/>
          <a:ln/>
        </p:spPr>
        <p:txBody>
          <a:bodyPr wrap="non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Correlation Analysis</a:t>
            </a:r>
            <a:endParaRPr lang="en-US" sz="1388" dirty="0"/>
          </a:p>
        </p:txBody>
      </p:sp>
      <p:sp>
        <p:nvSpPr>
          <p:cNvPr id="16" name="Text 12"/>
          <p:cNvSpPr/>
          <p:nvPr/>
        </p:nvSpPr>
        <p:spPr>
          <a:xfrm>
            <a:off x="10238423" y="5807273"/>
            <a:ext cx="3599021" cy="845820"/>
          </a:xfrm>
          <a:prstGeom prst="rect">
            <a:avLst/>
          </a:prstGeom>
          <a:noFill/>
          <a:ln/>
        </p:spPr>
        <p:txBody>
          <a:bodyPr wrap="square" rtlCol="0" anchor="t"/>
          <a:lstStyle/>
          <a:p>
            <a:pPr marL="0" indent="0">
              <a:lnSpc>
                <a:spcPts val="2220"/>
              </a:lnSpc>
              <a:buNone/>
            </a:pPr>
            <a:r>
              <a:rPr lang="en-US" sz="1388" dirty="0">
                <a:solidFill>
                  <a:srgbClr val="CFCBBF"/>
                </a:solidFill>
                <a:latin typeface="Raleway" pitchFamily="34" charset="0"/>
                <a:ea typeface="Raleway" pitchFamily="34" charset="-122"/>
                <a:cs typeface="Raleway" pitchFamily="34" charset="-120"/>
              </a:rPr>
              <a:t>Investigate relationships between different variables to identify potential dependencies and influences.</a:t>
            </a:r>
            <a:endParaRPr lang="en-US" sz="1388" dirty="0"/>
          </a:p>
        </p:txBody>
      </p:sp>
      <p:pic>
        <p:nvPicPr>
          <p:cNvPr id="18" name="Picture 17">
            <a:extLst>
              <a:ext uri="{FF2B5EF4-FFF2-40B4-BE49-F238E27FC236}">
                <a16:creationId xmlns:a16="http://schemas.microsoft.com/office/drawing/2014/main" id="{FD2A4D89-206A-81F8-3168-7C3F00C4AE3F}"/>
              </a:ext>
            </a:extLst>
          </p:cNvPr>
          <p:cNvPicPr>
            <a:picLocks noChangeAspect="1"/>
          </p:cNvPicPr>
          <p:nvPr/>
        </p:nvPicPr>
        <p:blipFill>
          <a:blip r:embed="rId5"/>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50054" y="522089"/>
            <a:ext cx="4741069" cy="592574"/>
          </a:xfrm>
          <a:prstGeom prst="rect">
            <a:avLst/>
          </a:prstGeom>
          <a:noFill/>
          <a:ln/>
        </p:spPr>
        <p:txBody>
          <a:bodyPr wrap="none" rtlCol="0" anchor="t"/>
          <a:lstStyle/>
          <a:p>
            <a:pPr marL="0" indent="0">
              <a:lnSpc>
                <a:spcPts val="4666"/>
              </a:lnSpc>
              <a:buNone/>
            </a:pPr>
            <a:r>
              <a:rPr lang="en-US" sz="3733" dirty="0">
                <a:solidFill>
                  <a:srgbClr val="AE8625"/>
                </a:solidFill>
                <a:latin typeface="Prata" pitchFamily="34" charset="0"/>
                <a:ea typeface="Prata" pitchFamily="34" charset="-122"/>
                <a:cs typeface="Prata" pitchFamily="34" charset="-120"/>
              </a:rPr>
              <a:t>Insight Generation</a:t>
            </a:r>
            <a:endParaRPr lang="en-US" sz="3733" dirty="0"/>
          </a:p>
        </p:txBody>
      </p:sp>
      <p:sp>
        <p:nvSpPr>
          <p:cNvPr id="6" name="Text 2"/>
          <p:cNvSpPr/>
          <p:nvPr/>
        </p:nvSpPr>
        <p:spPr>
          <a:xfrm>
            <a:off x="6150054" y="1399103"/>
            <a:ext cx="7816691" cy="606743"/>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The analysis generates actionable insights that can be used by Netflix stakeholders to make informed decisions.</a:t>
            </a:r>
            <a:endParaRPr lang="en-US" sz="1493" dirty="0"/>
          </a:p>
        </p:txBody>
      </p:sp>
      <p:sp>
        <p:nvSpPr>
          <p:cNvPr id="7" name="Shape 3"/>
          <p:cNvSpPr/>
          <p:nvPr/>
        </p:nvSpPr>
        <p:spPr>
          <a:xfrm>
            <a:off x="6150054" y="2432328"/>
            <a:ext cx="426601" cy="426601"/>
          </a:xfrm>
          <a:prstGeom prst="roundRect">
            <a:avLst>
              <a:gd name="adj" fmla="val 13336"/>
            </a:avLst>
          </a:prstGeom>
          <a:solidFill>
            <a:srgbClr val="2D3033"/>
          </a:solidFill>
          <a:ln/>
        </p:spPr>
      </p:sp>
      <p:sp>
        <p:nvSpPr>
          <p:cNvPr id="8" name="Text 4"/>
          <p:cNvSpPr/>
          <p:nvPr/>
        </p:nvSpPr>
        <p:spPr>
          <a:xfrm>
            <a:off x="6314242" y="2503408"/>
            <a:ext cx="98227" cy="284440"/>
          </a:xfrm>
          <a:prstGeom prst="rect">
            <a:avLst/>
          </a:prstGeom>
          <a:noFill/>
          <a:ln/>
        </p:spPr>
        <p:txBody>
          <a:bodyPr wrap="none" rtlCol="0" anchor="t"/>
          <a:lstStyle/>
          <a:p>
            <a:pPr marL="0" indent="0" algn="ctr">
              <a:lnSpc>
                <a:spcPts val="2240"/>
              </a:lnSpc>
              <a:buNone/>
            </a:pPr>
            <a:r>
              <a:rPr lang="en-US" sz="2240" dirty="0">
                <a:solidFill>
                  <a:srgbClr val="AE8625"/>
                </a:solidFill>
                <a:latin typeface="Prata" pitchFamily="34" charset="0"/>
                <a:ea typeface="Prata" pitchFamily="34" charset="-122"/>
                <a:cs typeface="Prata" pitchFamily="34" charset="-120"/>
              </a:rPr>
              <a:t>1</a:t>
            </a:r>
            <a:endParaRPr lang="en-US" sz="2240" dirty="0"/>
          </a:p>
        </p:txBody>
      </p:sp>
      <p:sp>
        <p:nvSpPr>
          <p:cNvPr id="9" name="Text 5"/>
          <p:cNvSpPr/>
          <p:nvPr/>
        </p:nvSpPr>
        <p:spPr>
          <a:xfrm>
            <a:off x="6766203" y="2432328"/>
            <a:ext cx="3683437" cy="296228"/>
          </a:xfrm>
          <a:prstGeom prst="rect">
            <a:avLst/>
          </a:prstGeom>
          <a:noFill/>
          <a:ln/>
        </p:spPr>
        <p:txBody>
          <a:bodyPr wrap="none" rtlCol="0" anchor="t"/>
          <a:lstStyle/>
          <a:p>
            <a:pPr marL="0" indent="0">
              <a:lnSpc>
                <a:spcPts val="2333"/>
              </a:lnSpc>
              <a:buNone/>
            </a:pPr>
            <a:r>
              <a:rPr lang="en-US" sz="1867" dirty="0">
                <a:solidFill>
                  <a:srgbClr val="AE8625"/>
                </a:solidFill>
                <a:latin typeface="Prata" pitchFamily="34" charset="0"/>
                <a:ea typeface="Prata" pitchFamily="34" charset="-122"/>
                <a:cs typeface="Prata" pitchFamily="34" charset="-120"/>
              </a:rPr>
              <a:t>Content Trends and Preferences</a:t>
            </a:r>
            <a:endParaRPr lang="en-US" sz="1867" dirty="0"/>
          </a:p>
        </p:txBody>
      </p:sp>
      <p:sp>
        <p:nvSpPr>
          <p:cNvPr id="10" name="Text 6"/>
          <p:cNvSpPr/>
          <p:nvPr/>
        </p:nvSpPr>
        <p:spPr>
          <a:xfrm>
            <a:off x="6766203" y="2842260"/>
            <a:ext cx="7200543" cy="606743"/>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Identify popular genres, content types, and regional variations in audience preferences.</a:t>
            </a:r>
            <a:endParaRPr lang="en-US" sz="1493" dirty="0"/>
          </a:p>
        </p:txBody>
      </p:sp>
      <p:sp>
        <p:nvSpPr>
          <p:cNvPr id="11" name="Shape 7"/>
          <p:cNvSpPr/>
          <p:nvPr/>
        </p:nvSpPr>
        <p:spPr>
          <a:xfrm>
            <a:off x="6150054" y="3851791"/>
            <a:ext cx="426601" cy="426601"/>
          </a:xfrm>
          <a:prstGeom prst="roundRect">
            <a:avLst>
              <a:gd name="adj" fmla="val 13336"/>
            </a:avLst>
          </a:prstGeom>
          <a:solidFill>
            <a:srgbClr val="2D3033"/>
          </a:solidFill>
          <a:ln/>
        </p:spPr>
      </p:sp>
      <p:sp>
        <p:nvSpPr>
          <p:cNvPr id="12" name="Text 8"/>
          <p:cNvSpPr/>
          <p:nvPr/>
        </p:nvSpPr>
        <p:spPr>
          <a:xfrm>
            <a:off x="6276142" y="3922871"/>
            <a:ext cx="174427" cy="284440"/>
          </a:xfrm>
          <a:prstGeom prst="rect">
            <a:avLst/>
          </a:prstGeom>
          <a:noFill/>
          <a:ln/>
        </p:spPr>
        <p:txBody>
          <a:bodyPr wrap="none" rtlCol="0" anchor="t"/>
          <a:lstStyle/>
          <a:p>
            <a:pPr marL="0" indent="0" algn="ctr">
              <a:lnSpc>
                <a:spcPts val="2240"/>
              </a:lnSpc>
              <a:buNone/>
            </a:pPr>
            <a:r>
              <a:rPr lang="en-US" sz="2240" dirty="0">
                <a:solidFill>
                  <a:srgbClr val="AE8625"/>
                </a:solidFill>
                <a:latin typeface="Prata" pitchFamily="34" charset="0"/>
                <a:ea typeface="Prata" pitchFamily="34" charset="-122"/>
                <a:cs typeface="Prata" pitchFamily="34" charset="-120"/>
              </a:rPr>
              <a:t>2</a:t>
            </a:r>
            <a:endParaRPr lang="en-US" sz="2240" dirty="0"/>
          </a:p>
        </p:txBody>
      </p:sp>
      <p:sp>
        <p:nvSpPr>
          <p:cNvPr id="13" name="Text 9"/>
          <p:cNvSpPr/>
          <p:nvPr/>
        </p:nvSpPr>
        <p:spPr>
          <a:xfrm>
            <a:off x="6766203" y="3851791"/>
            <a:ext cx="2816543" cy="296228"/>
          </a:xfrm>
          <a:prstGeom prst="rect">
            <a:avLst/>
          </a:prstGeom>
          <a:noFill/>
          <a:ln/>
        </p:spPr>
        <p:txBody>
          <a:bodyPr wrap="none" rtlCol="0" anchor="t"/>
          <a:lstStyle/>
          <a:p>
            <a:pPr marL="0" indent="0">
              <a:lnSpc>
                <a:spcPts val="2333"/>
              </a:lnSpc>
              <a:buNone/>
            </a:pPr>
            <a:r>
              <a:rPr lang="en-US" sz="1867" dirty="0">
                <a:solidFill>
                  <a:srgbClr val="AE8625"/>
                </a:solidFill>
                <a:latin typeface="Prata" pitchFamily="34" charset="0"/>
                <a:ea typeface="Prata" pitchFamily="34" charset="-122"/>
                <a:cs typeface="Prata" pitchFamily="34" charset="-120"/>
              </a:rPr>
              <a:t>Audience Demographics</a:t>
            </a:r>
            <a:endParaRPr lang="en-US" sz="1867" dirty="0"/>
          </a:p>
        </p:txBody>
      </p:sp>
      <p:sp>
        <p:nvSpPr>
          <p:cNvPr id="14" name="Text 10"/>
          <p:cNvSpPr/>
          <p:nvPr/>
        </p:nvSpPr>
        <p:spPr>
          <a:xfrm>
            <a:off x="6766203" y="4261723"/>
            <a:ext cx="7200543" cy="606743"/>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Understand the demographics of Netflix users, including age, gender, location, and interests.</a:t>
            </a:r>
            <a:endParaRPr lang="en-US" sz="1493" dirty="0"/>
          </a:p>
        </p:txBody>
      </p:sp>
      <p:sp>
        <p:nvSpPr>
          <p:cNvPr id="15" name="Shape 11"/>
          <p:cNvSpPr/>
          <p:nvPr/>
        </p:nvSpPr>
        <p:spPr>
          <a:xfrm>
            <a:off x="6150054" y="5271254"/>
            <a:ext cx="426601" cy="426601"/>
          </a:xfrm>
          <a:prstGeom prst="roundRect">
            <a:avLst>
              <a:gd name="adj" fmla="val 13336"/>
            </a:avLst>
          </a:prstGeom>
          <a:solidFill>
            <a:srgbClr val="2D3033"/>
          </a:solidFill>
          <a:ln/>
        </p:spPr>
      </p:sp>
      <p:sp>
        <p:nvSpPr>
          <p:cNvPr id="16" name="Text 12"/>
          <p:cNvSpPr/>
          <p:nvPr/>
        </p:nvSpPr>
        <p:spPr>
          <a:xfrm>
            <a:off x="6275070" y="5342334"/>
            <a:ext cx="176451" cy="284440"/>
          </a:xfrm>
          <a:prstGeom prst="rect">
            <a:avLst/>
          </a:prstGeom>
          <a:noFill/>
          <a:ln/>
        </p:spPr>
        <p:txBody>
          <a:bodyPr wrap="none" rtlCol="0" anchor="t"/>
          <a:lstStyle/>
          <a:p>
            <a:pPr marL="0" indent="0" algn="ctr">
              <a:lnSpc>
                <a:spcPts val="2240"/>
              </a:lnSpc>
              <a:buNone/>
            </a:pPr>
            <a:r>
              <a:rPr lang="en-US" sz="2240" dirty="0">
                <a:solidFill>
                  <a:srgbClr val="AE8625"/>
                </a:solidFill>
                <a:latin typeface="Prata" pitchFamily="34" charset="0"/>
                <a:ea typeface="Prata" pitchFamily="34" charset="-122"/>
                <a:cs typeface="Prata" pitchFamily="34" charset="-120"/>
              </a:rPr>
              <a:t>3</a:t>
            </a:r>
            <a:endParaRPr lang="en-US" sz="2240" dirty="0"/>
          </a:p>
        </p:txBody>
      </p:sp>
      <p:sp>
        <p:nvSpPr>
          <p:cNvPr id="17" name="Text 13"/>
          <p:cNvSpPr/>
          <p:nvPr/>
        </p:nvSpPr>
        <p:spPr>
          <a:xfrm>
            <a:off x="6766203" y="5271254"/>
            <a:ext cx="2456378" cy="296228"/>
          </a:xfrm>
          <a:prstGeom prst="rect">
            <a:avLst/>
          </a:prstGeom>
          <a:noFill/>
          <a:ln/>
        </p:spPr>
        <p:txBody>
          <a:bodyPr wrap="none" rtlCol="0" anchor="t"/>
          <a:lstStyle/>
          <a:p>
            <a:pPr marL="0" indent="0">
              <a:lnSpc>
                <a:spcPts val="2333"/>
              </a:lnSpc>
              <a:buNone/>
            </a:pPr>
            <a:r>
              <a:rPr lang="en-US" sz="1867" dirty="0">
                <a:solidFill>
                  <a:srgbClr val="AE8625"/>
                </a:solidFill>
                <a:latin typeface="Prata" pitchFamily="34" charset="0"/>
                <a:ea typeface="Prata" pitchFamily="34" charset="-122"/>
                <a:cs typeface="Prata" pitchFamily="34" charset="-120"/>
              </a:rPr>
              <a:t>Content Performance</a:t>
            </a:r>
            <a:endParaRPr lang="en-US" sz="1867" dirty="0"/>
          </a:p>
        </p:txBody>
      </p:sp>
      <p:sp>
        <p:nvSpPr>
          <p:cNvPr id="18" name="Text 14"/>
          <p:cNvSpPr/>
          <p:nvPr/>
        </p:nvSpPr>
        <p:spPr>
          <a:xfrm>
            <a:off x="6766203" y="5681186"/>
            <a:ext cx="7200543" cy="606743"/>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Analyze the performance of different content items based on viewership data and ratings.</a:t>
            </a:r>
            <a:endParaRPr lang="en-US" sz="1493" dirty="0"/>
          </a:p>
        </p:txBody>
      </p:sp>
      <p:sp>
        <p:nvSpPr>
          <p:cNvPr id="19" name="Shape 15"/>
          <p:cNvSpPr/>
          <p:nvPr/>
        </p:nvSpPr>
        <p:spPr>
          <a:xfrm>
            <a:off x="6150054" y="6690717"/>
            <a:ext cx="426601" cy="426601"/>
          </a:xfrm>
          <a:prstGeom prst="roundRect">
            <a:avLst>
              <a:gd name="adj" fmla="val 13336"/>
            </a:avLst>
          </a:prstGeom>
          <a:solidFill>
            <a:srgbClr val="2D3033"/>
          </a:solidFill>
          <a:ln/>
        </p:spPr>
      </p:sp>
      <p:sp>
        <p:nvSpPr>
          <p:cNvPr id="20" name="Text 16"/>
          <p:cNvSpPr/>
          <p:nvPr/>
        </p:nvSpPr>
        <p:spPr>
          <a:xfrm>
            <a:off x="6280071" y="6761798"/>
            <a:ext cx="166449" cy="284440"/>
          </a:xfrm>
          <a:prstGeom prst="rect">
            <a:avLst/>
          </a:prstGeom>
          <a:noFill/>
          <a:ln/>
        </p:spPr>
        <p:txBody>
          <a:bodyPr wrap="none" rtlCol="0" anchor="t"/>
          <a:lstStyle/>
          <a:p>
            <a:pPr marL="0" indent="0" algn="ctr">
              <a:lnSpc>
                <a:spcPts val="2240"/>
              </a:lnSpc>
              <a:buNone/>
            </a:pPr>
            <a:r>
              <a:rPr lang="en-US" sz="2240" dirty="0">
                <a:solidFill>
                  <a:srgbClr val="AE8625"/>
                </a:solidFill>
                <a:latin typeface="Prata" pitchFamily="34" charset="0"/>
                <a:ea typeface="Prata" pitchFamily="34" charset="-122"/>
                <a:cs typeface="Prata" pitchFamily="34" charset="-120"/>
              </a:rPr>
              <a:t>4</a:t>
            </a:r>
            <a:endParaRPr lang="en-US" sz="2240" dirty="0"/>
          </a:p>
        </p:txBody>
      </p:sp>
      <p:sp>
        <p:nvSpPr>
          <p:cNvPr id="21" name="Text 17"/>
          <p:cNvSpPr/>
          <p:nvPr/>
        </p:nvSpPr>
        <p:spPr>
          <a:xfrm>
            <a:off x="6766203" y="6690717"/>
            <a:ext cx="2370534" cy="296228"/>
          </a:xfrm>
          <a:prstGeom prst="rect">
            <a:avLst/>
          </a:prstGeom>
          <a:noFill/>
          <a:ln/>
        </p:spPr>
        <p:txBody>
          <a:bodyPr wrap="none" rtlCol="0" anchor="t"/>
          <a:lstStyle/>
          <a:p>
            <a:pPr marL="0" indent="0">
              <a:lnSpc>
                <a:spcPts val="2333"/>
              </a:lnSpc>
              <a:buNone/>
            </a:pPr>
            <a:r>
              <a:rPr lang="en-US" sz="1867" dirty="0">
                <a:solidFill>
                  <a:srgbClr val="AE8625"/>
                </a:solidFill>
                <a:latin typeface="Prata" pitchFamily="34" charset="0"/>
                <a:ea typeface="Prata" pitchFamily="34" charset="-122"/>
                <a:cs typeface="Prata" pitchFamily="34" charset="-120"/>
              </a:rPr>
              <a:t>Regional Variations</a:t>
            </a:r>
            <a:endParaRPr lang="en-US" sz="1867" dirty="0"/>
          </a:p>
        </p:txBody>
      </p:sp>
      <p:sp>
        <p:nvSpPr>
          <p:cNvPr id="22" name="Text 18"/>
          <p:cNvSpPr/>
          <p:nvPr/>
        </p:nvSpPr>
        <p:spPr>
          <a:xfrm>
            <a:off x="6766203" y="7100649"/>
            <a:ext cx="7200543" cy="606743"/>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Identify regional trends in content consumption and preferences, providing insights into market segmentation.</a:t>
            </a:r>
            <a:endParaRPr lang="en-US" sz="1493" dirty="0"/>
          </a:p>
        </p:txBody>
      </p:sp>
      <p:pic>
        <p:nvPicPr>
          <p:cNvPr id="24" name="Picture 23">
            <a:extLst>
              <a:ext uri="{FF2B5EF4-FFF2-40B4-BE49-F238E27FC236}">
                <a16:creationId xmlns:a16="http://schemas.microsoft.com/office/drawing/2014/main" id="{C9247CBB-6FC4-2680-C284-2F5EA6322F39}"/>
              </a:ext>
            </a:extLst>
          </p:cNvPr>
          <p:cNvPicPr>
            <a:picLocks noChangeAspect="1"/>
          </p:cNvPicPr>
          <p:nvPr/>
        </p:nvPicPr>
        <p:blipFill>
          <a:blip r:embed="rId5"/>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56238"/>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4320540"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Jupyter Notebook</a:t>
            </a:r>
            <a:endParaRPr lang="en-US" sz="3402" dirty="0"/>
          </a:p>
        </p:txBody>
      </p:sp>
      <p:sp>
        <p:nvSpPr>
          <p:cNvPr id="6" name="Text 2"/>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analysis is conducted using a Jupyter Notebook, a powerful tool for interactive data analysis, visualization, and reporting.</a:t>
            </a:r>
            <a:endParaRPr lang="en-US" sz="1361" dirty="0"/>
          </a:p>
        </p:txBody>
      </p:sp>
      <p:pic>
        <p:nvPicPr>
          <p:cNvPr id="7" name="Image 2" descr="preencoded.png">
            <a:hlinkClick r:id="rId5"/>
          </p:cNvPr>
          <p:cNvPicPr>
            <a:picLocks noChangeAspect="1"/>
          </p:cNvPicPr>
          <p:nvPr/>
        </p:nvPicPr>
        <p:blipFill>
          <a:blip r:embed="rId6"/>
          <a:stretch>
            <a:fillRect/>
          </a:stretch>
        </p:blipFill>
        <p:spPr>
          <a:xfrm>
            <a:off x="2501860" y="6949440"/>
            <a:ext cx="9440347" cy="1661664"/>
          </a:xfrm>
          <a:prstGeom prst="rect">
            <a:avLst/>
          </a:prstGeom>
        </p:spPr>
      </p:pic>
      <p:pic>
        <p:nvPicPr>
          <p:cNvPr id="8" name="Image 3" descr="preencoded.png"/>
          <p:cNvPicPr>
            <a:picLocks noChangeAspect="1"/>
          </p:cNvPicPr>
          <p:nvPr/>
        </p:nvPicPr>
        <p:blipFill>
          <a:blip r:embed="rId7"/>
          <a:stretch>
            <a:fillRect/>
          </a:stretch>
        </p:blipFill>
        <p:spPr>
          <a:xfrm>
            <a:off x="2594967" y="4146168"/>
            <a:ext cx="431959" cy="431959"/>
          </a:xfrm>
          <a:prstGeom prst="rect">
            <a:avLst/>
          </a:prstGeom>
        </p:spPr>
      </p:pic>
      <p:sp>
        <p:nvSpPr>
          <p:cNvPr id="9" name="Text 3"/>
          <p:cNvSpPr/>
          <p:nvPr/>
        </p:nvSpPr>
        <p:spPr>
          <a:xfrm>
            <a:off x="2594967" y="4750886"/>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Python Libraries</a:t>
            </a:r>
            <a:endParaRPr lang="en-US" sz="1701" dirty="0"/>
          </a:p>
        </p:txBody>
      </p:sp>
      <p:sp>
        <p:nvSpPr>
          <p:cNvPr id="10" name="Text 4"/>
          <p:cNvSpPr/>
          <p:nvPr/>
        </p:nvSpPr>
        <p:spPr>
          <a:xfrm>
            <a:off x="2594967" y="5124385"/>
            <a:ext cx="2165628" cy="1382911"/>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Leveraging Python libraries such as pandas, numpy, and matplotlib for data manipulation, analysis, and visualization.</a:t>
            </a:r>
            <a:endParaRPr lang="en-US" sz="1361" dirty="0"/>
          </a:p>
        </p:txBody>
      </p:sp>
      <p:pic>
        <p:nvPicPr>
          <p:cNvPr id="11" name="Image 4" descr="preencoded.png"/>
          <p:cNvPicPr>
            <a:picLocks noChangeAspect="1"/>
          </p:cNvPicPr>
          <p:nvPr/>
        </p:nvPicPr>
        <p:blipFill>
          <a:blip r:embed="rId8"/>
          <a:stretch>
            <a:fillRect/>
          </a:stretch>
        </p:blipFill>
        <p:spPr>
          <a:xfrm>
            <a:off x="4933474" y="4146168"/>
            <a:ext cx="431959" cy="431959"/>
          </a:xfrm>
          <a:prstGeom prst="rect">
            <a:avLst/>
          </a:prstGeom>
        </p:spPr>
      </p:pic>
      <p:sp>
        <p:nvSpPr>
          <p:cNvPr id="12" name="Text 5"/>
          <p:cNvSpPr/>
          <p:nvPr/>
        </p:nvSpPr>
        <p:spPr>
          <a:xfrm>
            <a:off x="4933474" y="4750886"/>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Data Exploration</a:t>
            </a:r>
            <a:endParaRPr lang="en-US" sz="1701" dirty="0"/>
          </a:p>
        </p:txBody>
      </p:sp>
      <p:sp>
        <p:nvSpPr>
          <p:cNvPr id="13" name="Text 6"/>
          <p:cNvSpPr/>
          <p:nvPr/>
        </p:nvSpPr>
        <p:spPr>
          <a:xfrm>
            <a:off x="4933474" y="5124385"/>
            <a:ext cx="2165747"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Conducting exploratory data analysis to uncover patterns and trends within the dataset.</a:t>
            </a:r>
            <a:endParaRPr lang="en-US" sz="1361" dirty="0"/>
          </a:p>
        </p:txBody>
      </p:sp>
      <p:pic>
        <p:nvPicPr>
          <p:cNvPr id="14" name="Image 5" descr="preencoded.png"/>
          <p:cNvPicPr>
            <a:picLocks noChangeAspect="1"/>
          </p:cNvPicPr>
          <p:nvPr/>
        </p:nvPicPr>
        <p:blipFill>
          <a:blip r:embed="rId9"/>
          <a:stretch>
            <a:fillRect/>
          </a:stretch>
        </p:blipFill>
        <p:spPr>
          <a:xfrm>
            <a:off x="7309603" y="4175283"/>
            <a:ext cx="431959" cy="431959"/>
          </a:xfrm>
          <a:prstGeom prst="rect">
            <a:avLst/>
          </a:prstGeom>
        </p:spPr>
      </p:pic>
      <p:sp>
        <p:nvSpPr>
          <p:cNvPr id="15" name="Text 7"/>
          <p:cNvSpPr/>
          <p:nvPr/>
        </p:nvSpPr>
        <p:spPr>
          <a:xfrm>
            <a:off x="7309603" y="478000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Insight Generation</a:t>
            </a:r>
            <a:endParaRPr lang="en-US" sz="1701" dirty="0"/>
          </a:p>
        </p:txBody>
      </p:sp>
      <p:sp>
        <p:nvSpPr>
          <p:cNvPr id="16" name="Text 8"/>
          <p:cNvSpPr/>
          <p:nvPr/>
        </p:nvSpPr>
        <p:spPr>
          <a:xfrm>
            <a:off x="7309603" y="5153500"/>
            <a:ext cx="2165628"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Generating actionable insights based on the analysis to inform decision-making.</a:t>
            </a:r>
            <a:endParaRPr lang="en-US" sz="1361" dirty="0"/>
          </a:p>
        </p:txBody>
      </p:sp>
      <p:pic>
        <p:nvPicPr>
          <p:cNvPr id="17" name="Image 6" descr="preencoded.png"/>
          <p:cNvPicPr>
            <a:picLocks noChangeAspect="1"/>
          </p:cNvPicPr>
          <p:nvPr/>
        </p:nvPicPr>
        <p:blipFill>
          <a:blip r:embed="rId10"/>
          <a:stretch>
            <a:fillRect/>
          </a:stretch>
        </p:blipFill>
        <p:spPr>
          <a:xfrm>
            <a:off x="9776460" y="4175283"/>
            <a:ext cx="431959" cy="431959"/>
          </a:xfrm>
          <a:prstGeom prst="rect">
            <a:avLst/>
          </a:prstGeom>
        </p:spPr>
      </p:pic>
      <p:sp>
        <p:nvSpPr>
          <p:cNvPr id="18" name="Text 9"/>
          <p:cNvSpPr/>
          <p:nvPr/>
        </p:nvSpPr>
        <p:spPr>
          <a:xfrm>
            <a:off x="9776460" y="478000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Report Generation</a:t>
            </a:r>
            <a:endParaRPr lang="en-US" sz="1701" dirty="0"/>
          </a:p>
        </p:txBody>
      </p:sp>
      <p:sp>
        <p:nvSpPr>
          <p:cNvPr id="19" name="Text 10"/>
          <p:cNvSpPr/>
          <p:nvPr/>
        </p:nvSpPr>
        <p:spPr>
          <a:xfrm>
            <a:off x="9776460" y="5153500"/>
            <a:ext cx="2165747"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Creating clear and concise reports to communicate the findings effectively to stakeholders.</a:t>
            </a:r>
            <a:endParaRPr lang="en-US" sz="1361" dirty="0"/>
          </a:p>
        </p:txBody>
      </p:sp>
      <p:pic>
        <p:nvPicPr>
          <p:cNvPr id="21" name="Picture 20">
            <a:extLst>
              <a:ext uri="{FF2B5EF4-FFF2-40B4-BE49-F238E27FC236}">
                <a16:creationId xmlns:a16="http://schemas.microsoft.com/office/drawing/2014/main" id="{7B275A30-9AFA-DC47-753F-4F915527D5B3}"/>
              </a:ext>
            </a:extLst>
          </p:cNvPr>
          <p:cNvPicPr>
            <a:picLocks noChangeAspect="1"/>
          </p:cNvPicPr>
          <p:nvPr/>
        </p:nvPicPr>
        <p:blipFill>
          <a:blip r:embed="rId11"/>
          <a:stretch>
            <a:fillRect/>
          </a:stretch>
        </p:blipFill>
        <p:spPr>
          <a:xfrm>
            <a:off x="12952675" y="7600453"/>
            <a:ext cx="1677725" cy="629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P spid="13" grpId="0" animBg="1"/>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72557" y="790456"/>
            <a:ext cx="4901446" cy="612696"/>
          </a:xfrm>
          <a:prstGeom prst="rect">
            <a:avLst/>
          </a:prstGeom>
          <a:noFill/>
          <a:ln/>
        </p:spPr>
        <p:txBody>
          <a:bodyPr wrap="none" rtlCol="0" anchor="t"/>
          <a:lstStyle/>
          <a:p>
            <a:pPr marL="0" indent="0">
              <a:lnSpc>
                <a:spcPts val="4824"/>
              </a:lnSpc>
              <a:buNone/>
            </a:pPr>
            <a:r>
              <a:rPr lang="en-US" sz="3859" dirty="0">
                <a:solidFill>
                  <a:srgbClr val="AE8625"/>
                </a:solidFill>
                <a:latin typeface="Prata" pitchFamily="34" charset="0"/>
                <a:ea typeface="Prata" pitchFamily="34" charset="-122"/>
                <a:cs typeface="Prata" pitchFamily="34" charset="-120"/>
              </a:rPr>
              <a:t>Thank You</a:t>
            </a:r>
            <a:endParaRPr lang="en-US" sz="3859" dirty="0"/>
          </a:p>
        </p:txBody>
      </p:sp>
      <p:sp>
        <p:nvSpPr>
          <p:cNvPr id="6" name="Text 2"/>
          <p:cNvSpPr/>
          <p:nvPr/>
        </p:nvSpPr>
        <p:spPr>
          <a:xfrm>
            <a:off x="6172557" y="1697236"/>
            <a:ext cx="7771686" cy="627459"/>
          </a:xfrm>
          <a:prstGeom prst="rect">
            <a:avLst/>
          </a:prstGeom>
          <a:noFill/>
          <a:ln/>
        </p:spPr>
        <p:txBody>
          <a:bodyPr wrap="square" rtlCol="0" anchor="t"/>
          <a:lstStyle/>
          <a:p>
            <a:pPr marL="0" indent="0">
              <a:lnSpc>
                <a:spcPts val="2470"/>
              </a:lnSpc>
              <a:buNone/>
            </a:pPr>
            <a:r>
              <a:rPr lang="en-US" sz="1544" dirty="0">
                <a:solidFill>
                  <a:srgbClr val="CFCBBF"/>
                </a:solidFill>
                <a:latin typeface="Raleway" pitchFamily="34" charset="0"/>
                <a:ea typeface="Raleway" pitchFamily="34" charset="-122"/>
                <a:cs typeface="Raleway" pitchFamily="34" charset="-120"/>
              </a:rPr>
              <a:t>We appreciate your time and attention. We hope this analysis has provided valuable insights into the Netflix dataset.</a:t>
            </a:r>
            <a:endParaRPr lang="en-US" sz="1544" dirty="0"/>
          </a:p>
        </p:txBody>
      </p:sp>
      <p:pic>
        <p:nvPicPr>
          <p:cNvPr id="7" name="Image 2" descr="preencoded.png"/>
          <p:cNvPicPr>
            <a:picLocks noChangeAspect="1"/>
          </p:cNvPicPr>
          <p:nvPr/>
        </p:nvPicPr>
        <p:blipFill>
          <a:blip r:embed="rId5"/>
          <a:stretch>
            <a:fillRect/>
          </a:stretch>
        </p:blipFill>
        <p:spPr>
          <a:xfrm>
            <a:off x="6172557" y="2545199"/>
            <a:ext cx="980242" cy="1568410"/>
          </a:xfrm>
          <a:prstGeom prst="rect">
            <a:avLst/>
          </a:prstGeom>
        </p:spPr>
      </p:pic>
      <p:sp>
        <p:nvSpPr>
          <p:cNvPr id="8" name="Text 3"/>
          <p:cNvSpPr/>
          <p:nvPr/>
        </p:nvSpPr>
        <p:spPr>
          <a:xfrm>
            <a:off x="7446883" y="2741176"/>
            <a:ext cx="2450663" cy="306229"/>
          </a:xfrm>
          <a:prstGeom prst="rect">
            <a:avLst/>
          </a:prstGeom>
          <a:noFill/>
          <a:ln/>
        </p:spPr>
        <p:txBody>
          <a:bodyPr wrap="none" rtlCol="0" anchor="t"/>
          <a:lstStyle/>
          <a:p>
            <a:pPr marL="0" indent="0" algn="l">
              <a:lnSpc>
                <a:spcPts val="2412"/>
              </a:lnSpc>
              <a:buNone/>
            </a:pPr>
            <a:r>
              <a:rPr lang="en-US" sz="1930" dirty="0">
                <a:solidFill>
                  <a:srgbClr val="AE8625"/>
                </a:solidFill>
                <a:latin typeface="Prata" pitchFamily="34" charset="0"/>
                <a:ea typeface="Prata" pitchFamily="34" charset="-122"/>
                <a:cs typeface="Prata" pitchFamily="34" charset="-120"/>
              </a:rPr>
              <a:t>Q&amp;A Session</a:t>
            </a:r>
            <a:endParaRPr lang="en-US" sz="1930" dirty="0"/>
          </a:p>
        </p:txBody>
      </p:sp>
      <p:sp>
        <p:nvSpPr>
          <p:cNvPr id="9" name="Text 4"/>
          <p:cNvSpPr/>
          <p:nvPr/>
        </p:nvSpPr>
        <p:spPr>
          <a:xfrm>
            <a:off x="7446883" y="3165038"/>
            <a:ext cx="6497360" cy="627459"/>
          </a:xfrm>
          <a:prstGeom prst="rect">
            <a:avLst/>
          </a:prstGeom>
          <a:noFill/>
          <a:ln/>
        </p:spPr>
        <p:txBody>
          <a:bodyPr wrap="square" rtlCol="0" anchor="t"/>
          <a:lstStyle/>
          <a:p>
            <a:pPr marL="0" indent="0" algn="l">
              <a:lnSpc>
                <a:spcPts val="2470"/>
              </a:lnSpc>
              <a:buNone/>
            </a:pPr>
            <a:r>
              <a:rPr lang="en-US" sz="1544" dirty="0">
                <a:solidFill>
                  <a:srgbClr val="CFCBBF"/>
                </a:solidFill>
                <a:latin typeface="Raleway" pitchFamily="34" charset="0"/>
                <a:ea typeface="Raleway" pitchFamily="34" charset="-122"/>
                <a:cs typeface="Raleway" pitchFamily="34" charset="-120"/>
              </a:rPr>
              <a:t>We are happy to answer any questions you may have about the project, methodology, or findings.</a:t>
            </a:r>
            <a:endParaRPr lang="en-US" sz="1544" dirty="0"/>
          </a:p>
        </p:txBody>
      </p:sp>
      <p:pic>
        <p:nvPicPr>
          <p:cNvPr id="10" name="Image 3" descr="preencoded.png"/>
          <p:cNvPicPr>
            <a:picLocks noChangeAspect="1"/>
          </p:cNvPicPr>
          <p:nvPr/>
        </p:nvPicPr>
        <p:blipFill>
          <a:blip r:embed="rId6"/>
          <a:stretch>
            <a:fillRect/>
          </a:stretch>
        </p:blipFill>
        <p:spPr>
          <a:xfrm>
            <a:off x="6172557" y="4113609"/>
            <a:ext cx="980242" cy="1757005"/>
          </a:xfrm>
          <a:prstGeom prst="rect">
            <a:avLst/>
          </a:prstGeom>
        </p:spPr>
      </p:pic>
      <p:sp>
        <p:nvSpPr>
          <p:cNvPr id="11" name="Text 5"/>
          <p:cNvSpPr/>
          <p:nvPr/>
        </p:nvSpPr>
        <p:spPr>
          <a:xfrm>
            <a:off x="7446883" y="4309586"/>
            <a:ext cx="2450663" cy="306229"/>
          </a:xfrm>
          <a:prstGeom prst="rect">
            <a:avLst/>
          </a:prstGeom>
          <a:noFill/>
          <a:ln/>
        </p:spPr>
        <p:txBody>
          <a:bodyPr wrap="none" rtlCol="0" anchor="t"/>
          <a:lstStyle/>
          <a:p>
            <a:pPr marL="0" indent="0" algn="l">
              <a:lnSpc>
                <a:spcPts val="2412"/>
              </a:lnSpc>
              <a:buNone/>
            </a:pPr>
            <a:r>
              <a:rPr lang="en-US" sz="1930" dirty="0">
                <a:solidFill>
                  <a:srgbClr val="AE8625"/>
                </a:solidFill>
                <a:latin typeface="Prata" pitchFamily="34" charset="0"/>
                <a:ea typeface="Prata" pitchFamily="34" charset="-122"/>
                <a:cs typeface="Prata" pitchFamily="34" charset="-120"/>
              </a:rPr>
              <a:t>Discussion</a:t>
            </a:r>
            <a:endParaRPr lang="en-US" sz="1930" dirty="0"/>
          </a:p>
        </p:txBody>
      </p:sp>
      <p:sp>
        <p:nvSpPr>
          <p:cNvPr id="12" name="Text 6"/>
          <p:cNvSpPr/>
          <p:nvPr/>
        </p:nvSpPr>
        <p:spPr>
          <a:xfrm>
            <a:off x="7446883" y="4733449"/>
            <a:ext cx="6497360" cy="941189"/>
          </a:xfrm>
          <a:prstGeom prst="rect">
            <a:avLst/>
          </a:prstGeom>
          <a:noFill/>
          <a:ln/>
        </p:spPr>
        <p:txBody>
          <a:bodyPr wrap="square" rtlCol="0" anchor="t"/>
          <a:lstStyle/>
          <a:p>
            <a:pPr marL="0" indent="0" algn="l">
              <a:lnSpc>
                <a:spcPts val="2470"/>
              </a:lnSpc>
              <a:buNone/>
            </a:pPr>
            <a:r>
              <a:rPr lang="en-US" sz="1544" dirty="0">
                <a:solidFill>
                  <a:srgbClr val="CFCBBF"/>
                </a:solidFill>
                <a:latin typeface="Raleway" pitchFamily="34" charset="0"/>
                <a:ea typeface="Raleway" pitchFamily="34" charset="-122"/>
                <a:cs typeface="Raleway" pitchFamily="34" charset="-120"/>
              </a:rPr>
              <a:t>We welcome your feedback and insights on how this information can be further leveraged to improve Netflix's operations and strategic decisions.</a:t>
            </a:r>
            <a:endParaRPr lang="en-US" sz="1544" dirty="0"/>
          </a:p>
        </p:txBody>
      </p:sp>
      <p:pic>
        <p:nvPicPr>
          <p:cNvPr id="13" name="Image 4" descr="preencoded.png"/>
          <p:cNvPicPr>
            <a:picLocks noChangeAspect="1"/>
          </p:cNvPicPr>
          <p:nvPr/>
        </p:nvPicPr>
        <p:blipFill>
          <a:blip r:embed="rId7"/>
          <a:stretch>
            <a:fillRect/>
          </a:stretch>
        </p:blipFill>
        <p:spPr>
          <a:xfrm>
            <a:off x="6172557" y="5870615"/>
            <a:ext cx="980242" cy="1568410"/>
          </a:xfrm>
          <a:prstGeom prst="rect">
            <a:avLst/>
          </a:prstGeom>
        </p:spPr>
      </p:pic>
      <p:sp>
        <p:nvSpPr>
          <p:cNvPr id="14" name="Text 7"/>
          <p:cNvSpPr/>
          <p:nvPr/>
        </p:nvSpPr>
        <p:spPr>
          <a:xfrm>
            <a:off x="7446883" y="6066592"/>
            <a:ext cx="2450663" cy="306229"/>
          </a:xfrm>
          <a:prstGeom prst="rect">
            <a:avLst/>
          </a:prstGeom>
          <a:noFill/>
          <a:ln/>
        </p:spPr>
        <p:txBody>
          <a:bodyPr wrap="none" rtlCol="0" anchor="t"/>
          <a:lstStyle/>
          <a:p>
            <a:pPr marL="0" indent="0" algn="l">
              <a:lnSpc>
                <a:spcPts val="2412"/>
              </a:lnSpc>
              <a:buNone/>
            </a:pPr>
            <a:r>
              <a:rPr lang="en-US" sz="1930" dirty="0">
                <a:solidFill>
                  <a:srgbClr val="AE8625"/>
                </a:solidFill>
                <a:latin typeface="Prata" pitchFamily="34" charset="0"/>
                <a:ea typeface="Prata" pitchFamily="34" charset="-122"/>
                <a:cs typeface="Prata" pitchFamily="34" charset="-120"/>
              </a:rPr>
              <a:t>Future Directions</a:t>
            </a:r>
            <a:endParaRPr lang="en-US" sz="1930" dirty="0"/>
          </a:p>
        </p:txBody>
      </p:sp>
      <p:sp>
        <p:nvSpPr>
          <p:cNvPr id="15" name="Text 8"/>
          <p:cNvSpPr/>
          <p:nvPr/>
        </p:nvSpPr>
        <p:spPr>
          <a:xfrm>
            <a:off x="7446883" y="6490454"/>
            <a:ext cx="6497360" cy="627459"/>
          </a:xfrm>
          <a:prstGeom prst="rect">
            <a:avLst/>
          </a:prstGeom>
          <a:noFill/>
          <a:ln/>
        </p:spPr>
        <p:txBody>
          <a:bodyPr wrap="square" rtlCol="0" anchor="t"/>
          <a:lstStyle/>
          <a:p>
            <a:pPr marL="0" indent="0" algn="l">
              <a:lnSpc>
                <a:spcPts val="2470"/>
              </a:lnSpc>
              <a:buNone/>
            </a:pPr>
            <a:r>
              <a:rPr lang="en-US" sz="1544" dirty="0">
                <a:solidFill>
                  <a:srgbClr val="CFCBBF"/>
                </a:solidFill>
                <a:latin typeface="Raleway" pitchFamily="34" charset="0"/>
                <a:ea typeface="Raleway" pitchFamily="34" charset="-122"/>
                <a:cs typeface="Raleway" pitchFamily="34" charset="-120"/>
              </a:rPr>
              <a:t>We are open to exploring further analysis and insights based on your specific needs and priorities.</a:t>
            </a:r>
            <a:endParaRPr lang="en-US" sz="15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819</Words>
  <Application>Microsoft Office PowerPoint</Application>
  <PresentationFormat>Custom</PresentationFormat>
  <Paragraphs>107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Anupam Singh</cp:lastModifiedBy>
  <cp:revision>5</cp:revision>
  <dcterms:created xsi:type="dcterms:W3CDTF">2024-07-05T05:16:53Z</dcterms:created>
  <dcterms:modified xsi:type="dcterms:W3CDTF">2024-07-05T06:42:34Z</dcterms:modified>
</cp:coreProperties>
</file>